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3" r:id="rId9"/>
    <p:sldId id="394" r:id="rId10"/>
    <p:sldId id="395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F66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EA504-D84A-460D-91D6-58241A2A59D3}" v="9" dt="2025-06-11T07:06:18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6" autoAdjust="0"/>
  </p:normalViewPr>
  <p:slideViewPr>
    <p:cSldViewPr>
      <p:cViewPr varScale="1">
        <p:scale>
          <a:sx n="63" d="100"/>
          <a:sy n="63" d="100"/>
        </p:scale>
        <p:origin x="102" y="6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3D92F37D-4B7F-48DD-BAFF-C49B1395D013}" type="datetimeFigureOut">
              <a:rPr lang="fr-CH" smtClean="0"/>
              <a:pPr/>
              <a:t>11.06.2025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33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8533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92012328-9764-4C8B-BB9B-E8FA7B99B06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9690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BA6DF7DC-B18F-4C15-9430-1A7A703CEE3D}" type="datetimeFigureOut">
              <a:rPr lang="fr-FR" smtClean="0"/>
              <a:pPr/>
              <a:t>11/06/2025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85" tIns="46493" rIns="92985" bIns="4649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6BFDBA69-5AFC-4CD7-BBFE-471468C040A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0026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DBA69-5AFC-4CD7-BBFE-471468C040AE}" type="slidenum">
              <a:rPr lang="fr-CH" smtClean="0"/>
              <a:pPr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38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BA69-5AFC-4CD7-BBFE-471468C040AE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157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858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858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64352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7178-FE87-4B01-9557-EFEED41D924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28" y="-243408"/>
            <a:ext cx="8172480" cy="1470025"/>
          </a:xfrm>
        </p:spPr>
        <p:txBody>
          <a:bodyPr/>
          <a:lstStyle/>
          <a:p>
            <a:r>
              <a:rPr lang="fr-CH" dirty="0"/>
              <a:t>Module </a:t>
            </a:r>
            <a:r>
              <a:rPr lang="fr-CH" dirty="0" err="1"/>
              <a:t>ChE</a:t>
            </a:r>
            <a:r>
              <a:rPr lang="fr-CH" dirty="0"/>
              <a:t> 311 </a:t>
            </a:r>
            <a:r>
              <a:rPr lang="fr-CH" dirty="0" err="1"/>
              <a:t>Biochemical</a:t>
            </a:r>
            <a:r>
              <a:rPr lang="fr-CH" dirty="0"/>
              <a:t> Engineering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9786" y="1928802"/>
            <a:ext cx="7486680" cy="1857388"/>
          </a:xfrm>
          <a:solidFill>
            <a:schemeClr val="bg1">
              <a:lumMod val="85000"/>
            </a:schemeClr>
          </a:solidFill>
          <a:ln w="22225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fr-CH" sz="1400" dirty="0">
              <a:solidFill>
                <a:srgbClr val="0070C0"/>
              </a:solidFill>
            </a:endParaRPr>
          </a:p>
          <a:p>
            <a:r>
              <a:rPr lang="fr-CH" sz="3200" b="1" dirty="0" err="1">
                <a:solidFill>
                  <a:srgbClr val="0070C0"/>
                </a:solidFill>
              </a:rPr>
              <a:t>Downstream</a:t>
            </a:r>
            <a:r>
              <a:rPr lang="fr-CH" sz="3200" b="1" dirty="0">
                <a:solidFill>
                  <a:srgbClr val="0070C0"/>
                </a:solidFill>
              </a:rPr>
              <a:t> processing </a:t>
            </a:r>
          </a:p>
          <a:p>
            <a:r>
              <a:rPr lang="fr-CH" sz="3200" b="1" dirty="0" err="1">
                <a:solidFill>
                  <a:srgbClr val="0070C0"/>
                </a:solidFill>
              </a:rPr>
              <a:t>Take</a:t>
            </a:r>
            <a:r>
              <a:rPr lang="fr-CH" sz="3200" b="1" dirty="0">
                <a:solidFill>
                  <a:srgbClr val="0070C0"/>
                </a:solidFill>
              </a:rPr>
              <a:t> home messages</a:t>
            </a:r>
            <a:endParaRPr lang="fr-CH" sz="1400" dirty="0">
              <a:solidFill>
                <a:srgbClr val="0070C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381224" y="4214818"/>
            <a:ext cx="748668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CH" sz="3200" dirty="0">
                <a:latin typeface="Arial Narrow" pitchFamily="34" charset="0"/>
              </a:rPr>
              <a:t>Simon </a:t>
            </a:r>
            <a:r>
              <a:rPr lang="fr-CH" sz="3200" dirty="0" err="1">
                <a:latin typeface="Arial Narrow" pitchFamily="34" charset="0"/>
              </a:rPr>
              <a:t>Crelier</a:t>
            </a:r>
            <a:r>
              <a:rPr lang="fr-CH" sz="3200" dirty="0">
                <a:latin typeface="Arial Narrow" pitchFamily="34" charset="0"/>
              </a:rPr>
              <a:t>, HES-SO Valais – Sion</a:t>
            </a:r>
          </a:p>
          <a:p>
            <a:pPr algn="ctr">
              <a:spcBef>
                <a:spcPct val="20000"/>
              </a:spcBef>
              <a:defRPr/>
            </a:pPr>
            <a:endParaRPr lang="fr-CH" sz="2400" dirty="0"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fr-CH" sz="2200" dirty="0">
                <a:latin typeface="Arial Narrow" pitchFamily="34" charset="0"/>
              </a:rPr>
              <a:t>simon.crelier@epfl.ch</a:t>
            </a:r>
          </a:p>
          <a:p>
            <a:pPr algn="ctr">
              <a:spcBef>
                <a:spcPct val="20000"/>
              </a:spcBef>
              <a:defRPr/>
            </a:pPr>
            <a:r>
              <a:rPr lang="fr-CH" sz="2200" dirty="0">
                <a:latin typeface="Arial Narrow" pitchFamily="34" charset="0"/>
              </a:rPr>
              <a:t>+41 (0)27 606 86 65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082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53752"/>
            <a:ext cx="10972800" cy="1143000"/>
          </a:xfrm>
        </p:spPr>
        <p:txBody>
          <a:bodyPr/>
          <a:lstStyle/>
          <a:p>
            <a:r>
              <a:rPr lang="fr-CH" dirty="0"/>
              <a:t>Membrane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68" y="1468072"/>
            <a:ext cx="7876456" cy="4997152"/>
          </a:xfrm>
        </p:spPr>
        <p:txBody>
          <a:bodyPr>
            <a:normAutofit fontScale="85000" lnSpcReduction="10000"/>
          </a:bodyPr>
          <a:lstStyle/>
          <a:p>
            <a:r>
              <a:rPr lang="fr-CH" dirty="0"/>
              <a:t>Micro-, Ultra-, Nanofiltration, reverse </a:t>
            </a:r>
            <a:r>
              <a:rPr lang="fr-CH" dirty="0" err="1"/>
              <a:t>osmosis</a:t>
            </a:r>
            <a:endParaRPr lang="fr-CH" dirty="0"/>
          </a:p>
          <a:p>
            <a:r>
              <a:rPr lang="fr-CH" dirty="0"/>
              <a:t>All </a:t>
            </a:r>
            <a:r>
              <a:rPr lang="fr-CH" dirty="0" err="1"/>
              <a:t>based</a:t>
            </a:r>
            <a:r>
              <a:rPr lang="fr-CH" dirty="0"/>
              <a:t> on the </a:t>
            </a:r>
            <a:r>
              <a:rPr lang="fr-CH" dirty="0" err="1"/>
              <a:t>principle</a:t>
            </a:r>
            <a:r>
              <a:rPr lang="fr-CH" dirty="0"/>
              <a:t> of CFF / TFF</a:t>
            </a:r>
          </a:p>
          <a:p>
            <a:r>
              <a:rPr lang="fr-CH" dirty="0" err="1"/>
              <a:t>Whatever</a:t>
            </a:r>
            <a:r>
              <a:rPr lang="fr-CH" dirty="0"/>
              <a:t> the technique, </a:t>
            </a:r>
            <a:r>
              <a:rPr lang="fr-CH" dirty="0" err="1"/>
              <a:t>you</a:t>
            </a:r>
            <a:r>
              <a:rPr lang="fr-CH" dirty="0"/>
              <a:t> have to </a:t>
            </a:r>
            <a:r>
              <a:rPr lang="fr-CH" dirty="0" err="1"/>
              <a:t>fight</a:t>
            </a:r>
            <a:r>
              <a:rPr lang="fr-CH" dirty="0"/>
              <a:t> </a:t>
            </a:r>
            <a:r>
              <a:rPr lang="fr-CH" dirty="0" err="1"/>
              <a:t>against</a:t>
            </a:r>
            <a:r>
              <a:rPr lang="fr-CH" dirty="0"/>
              <a:t> the </a:t>
            </a:r>
            <a:r>
              <a:rPr lang="fr-CH" dirty="0" err="1"/>
              <a:t>osmotic</a:t>
            </a:r>
            <a:r>
              <a:rPr lang="fr-CH" dirty="0"/>
              <a:t> pressure </a:t>
            </a:r>
            <a:r>
              <a:rPr lang="fr-CH" dirty="0" err="1"/>
              <a:t>caused</a:t>
            </a:r>
            <a:r>
              <a:rPr lang="fr-CH" dirty="0"/>
              <a:t> by the </a:t>
            </a:r>
            <a:r>
              <a:rPr lang="fr-CH" dirty="0" err="1"/>
              <a:t>retained</a:t>
            </a:r>
            <a:r>
              <a:rPr lang="fr-CH" dirty="0"/>
              <a:t> </a:t>
            </a:r>
            <a:r>
              <a:rPr lang="fr-CH" dirty="0" err="1"/>
              <a:t>species</a:t>
            </a:r>
            <a:endParaRPr lang="fr-CH" dirty="0"/>
          </a:p>
          <a:p>
            <a:r>
              <a:rPr lang="fr-CH" dirty="0"/>
              <a:t>Membrane </a:t>
            </a:r>
            <a:r>
              <a:rPr lang="fr-CH" dirty="0" err="1"/>
              <a:t>materials</a:t>
            </a:r>
            <a:r>
              <a:rPr lang="fr-CH" dirty="0"/>
              <a:t> for </a:t>
            </a:r>
            <a:r>
              <a:rPr lang="fr-CH" dirty="0" err="1"/>
              <a:t>biotech</a:t>
            </a:r>
            <a:r>
              <a:rPr lang="fr-CH" dirty="0"/>
              <a:t> media: </a:t>
            </a:r>
            <a:r>
              <a:rPr lang="fr-CH" dirty="0" err="1"/>
              <a:t>polyether</a:t>
            </a:r>
            <a:r>
              <a:rPr lang="fr-CH" dirty="0"/>
              <a:t> sulfone (PES) or cellulose </a:t>
            </a:r>
            <a:r>
              <a:rPr lang="fr-CH" dirty="0" err="1"/>
              <a:t>derivatives</a:t>
            </a:r>
            <a:endParaRPr lang="fr-CH" dirty="0"/>
          </a:p>
          <a:p>
            <a:r>
              <a:rPr lang="fr-CH" dirty="0"/>
              <a:t>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used</a:t>
            </a:r>
            <a:r>
              <a:rPr lang="fr-CH" dirty="0"/>
              <a:t> for concentration, </a:t>
            </a:r>
            <a:r>
              <a:rPr lang="fr-CH" dirty="0" err="1"/>
              <a:t>fractionation</a:t>
            </a:r>
            <a:r>
              <a:rPr lang="fr-CH" dirty="0"/>
              <a:t> or </a:t>
            </a:r>
            <a:r>
              <a:rPr lang="fr-CH" dirty="0" err="1"/>
              <a:t>diafiltration</a:t>
            </a:r>
            <a:r>
              <a:rPr lang="fr-CH" dirty="0"/>
              <a:t> (buffer exchange) </a:t>
            </a:r>
            <a:r>
              <a:rPr lang="fr-CH" dirty="0" err="1"/>
              <a:t>purposes</a:t>
            </a:r>
            <a:endParaRPr lang="fr-CH" dirty="0"/>
          </a:p>
          <a:p>
            <a:r>
              <a:rPr lang="fr-CH" dirty="0" err="1"/>
              <a:t>Permeate</a:t>
            </a:r>
            <a:r>
              <a:rPr lang="fr-CH" dirty="0"/>
              <a:t> flux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commonly</a:t>
            </a:r>
            <a:r>
              <a:rPr lang="fr-CH" dirty="0"/>
              <a:t> </a:t>
            </a:r>
            <a:r>
              <a:rPr lang="fr-CH" dirty="0" err="1"/>
              <a:t>expressed</a:t>
            </a:r>
            <a:r>
              <a:rPr lang="fr-CH" dirty="0"/>
              <a:t> in LMH (L m</a:t>
            </a:r>
            <a:r>
              <a:rPr lang="fr-CH" baseline="30000" dirty="0"/>
              <a:t>-2</a:t>
            </a:r>
            <a:r>
              <a:rPr lang="fr-CH" dirty="0"/>
              <a:t> h</a:t>
            </a:r>
            <a:r>
              <a:rPr lang="fr-CH" baseline="30000" dirty="0"/>
              <a:t>-1</a:t>
            </a:r>
            <a:r>
              <a:rPr lang="fr-CH" dirty="0"/>
              <a:t>)</a:t>
            </a:r>
          </a:p>
          <a:p>
            <a:r>
              <a:rPr lang="fr-CH" dirty="0" err="1"/>
              <a:t>Characterization</a:t>
            </a:r>
            <a:r>
              <a:rPr lang="fr-CH" dirty="0"/>
              <a:t>: </a:t>
            </a:r>
            <a:r>
              <a:rPr lang="fr-CH" dirty="0" err="1"/>
              <a:t>permeate</a:t>
            </a:r>
            <a:r>
              <a:rPr lang="fr-CH" dirty="0"/>
              <a:t> flux as a </a:t>
            </a:r>
            <a:r>
              <a:rPr lang="fr-CH" dirty="0" err="1"/>
              <a:t>function</a:t>
            </a:r>
            <a:r>
              <a:rPr lang="fr-CH" dirty="0"/>
              <a:t> of TMP</a:t>
            </a:r>
          </a:p>
          <a:p>
            <a:r>
              <a:rPr lang="fr-CH" dirty="0"/>
              <a:t>Importance of the </a:t>
            </a:r>
            <a:r>
              <a:rPr lang="fr-CH" dirty="0" err="1"/>
              <a:t>retention</a:t>
            </a:r>
            <a:r>
              <a:rPr lang="fr-CH" dirty="0"/>
              <a:t> factor and </a:t>
            </a:r>
            <a:r>
              <a:rPr lang="fr-CH" dirty="0" err="1"/>
              <a:t>its</a:t>
            </a:r>
            <a:r>
              <a:rPr lang="fr-CH" dirty="0"/>
              <a:t> connexion to the NMWC</a:t>
            </a:r>
          </a:p>
          <a:p>
            <a:r>
              <a:rPr lang="fr-CH" dirty="0"/>
              <a:t>Calculation of </a:t>
            </a:r>
            <a:r>
              <a:rPr lang="fr-CH" dirty="0" err="1"/>
              <a:t>yield</a:t>
            </a:r>
            <a:r>
              <a:rPr lang="fr-CH" dirty="0"/>
              <a:t> and/or time course of concentration or </a:t>
            </a:r>
            <a:r>
              <a:rPr lang="fr-CH" dirty="0" err="1"/>
              <a:t>diafiltration</a:t>
            </a:r>
            <a:r>
              <a:rPr lang="fr-CH" dirty="0"/>
              <a:t> </a:t>
            </a:r>
            <a:r>
              <a:rPr lang="fr-CH" dirty="0" err="1"/>
              <a:t>steps</a:t>
            </a:r>
            <a:r>
              <a:rPr lang="fr-CH" dirty="0"/>
              <a:t> 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D07A93-FA14-9538-1FD8-DB2CB5EC87E0}"/>
              </a:ext>
            </a:extLst>
          </p:cNvPr>
          <p:cNvSpPr/>
          <p:nvPr/>
        </p:nvSpPr>
        <p:spPr>
          <a:xfrm>
            <a:off x="6312024" y="188640"/>
            <a:ext cx="5644208" cy="9361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This section </a:t>
            </a:r>
            <a:r>
              <a:rPr lang="fr-CH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was</a:t>
            </a:r>
            <a:r>
              <a:rPr lang="fr-CH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not </a:t>
            </a:r>
            <a:r>
              <a:rPr lang="fr-CH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discussed</a:t>
            </a:r>
            <a:r>
              <a:rPr lang="fr-CH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in class and </a:t>
            </a:r>
            <a:r>
              <a:rPr lang="fr-CH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will</a:t>
            </a:r>
            <a:r>
              <a:rPr lang="fr-CH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not </a:t>
            </a:r>
            <a:r>
              <a:rPr lang="fr-CH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be</a:t>
            </a:r>
            <a:r>
              <a:rPr lang="fr-CH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fr-CH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examined</a:t>
            </a:r>
            <a:r>
              <a:rPr lang="fr-CH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in 2025</a:t>
            </a:r>
          </a:p>
        </p:txBody>
      </p:sp>
      <p:pic>
        <p:nvPicPr>
          <p:cNvPr id="7" name="Image 6" descr="Une image contenant machine, Équipement médical, intérieur&#10;&#10;Le contenu généré par l’IA peut être incorrect.">
            <a:extLst>
              <a:ext uri="{FF2B5EF4-FFF2-40B4-BE49-F238E27FC236}">
                <a16:creationId xmlns:a16="http://schemas.microsoft.com/office/drawing/2014/main" id="{43BA1F50-FBA6-D76B-F9FB-F32F9F84C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73" y="1496960"/>
            <a:ext cx="3740279" cy="24928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1276BF-F2DB-DCB3-3BF3-BC7E3646F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t="10730" r="26960" b="6654"/>
          <a:stretch>
            <a:fillRect/>
          </a:stretch>
        </p:blipFill>
        <p:spPr>
          <a:xfrm>
            <a:off x="8888672" y="3631617"/>
            <a:ext cx="2700680" cy="2664296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142C260-401C-D6F9-D34D-82E055E2F350}"/>
              </a:ext>
            </a:extLst>
          </p:cNvPr>
          <p:cNvCxnSpPr/>
          <p:nvPr/>
        </p:nvCxnSpPr>
        <p:spPr>
          <a:xfrm>
            <a:off x="235768" y="1468072"/>
            <a:ext cx="7156376" cy="51627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1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stream Processing; Applications and Recent Updates | SpringerLink">
            <a:extLst>
              <a:ext uri="{FF2B5EF4-FFF2-40B4-BE49-F238E27FC236}">
                <a16:creationId xmlns:a16="http://schemas.microsoft.com/office/drawing/2014/main" id="{C286F558-0CDD-B092-665C-217E09AB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340768"/>
            <a:ext cx="3983955" cy="47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0" y="44624"/>
            <a:ext cx="10972800" cy="1143000"/>
          </a:xfrm>
        </p:spPr>
        <p:txBody>
          <a:bodyPr/>
          <a:lstStyle/>
          <a:p>
            <a:r>
              <a:rPr lang="fr-CH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340768"/>
            <a:ext cx="8229600" cy="547260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fr-CH" sz="2400" dirty="0"/>
              <a:t>DSP </a:t>
            </a:r>
            <a:r>
              <a:rPr lang="fr-CH" sz="2400" dirty="0" err="1"/>
              <a:t>represents</a:t>
            </a:r>
            <a:r>
              <a:rPr lang="fr-CH" sz="2400" dirty="0"/>
              <a:t> more </a:t>
            </a:r>
            <a:r>
              <a:rPr lang="fr-CH" sz="2400" dirty="0" err="1"/>
              <a:t>than</a:t>
            </a:r>
            <a:r>
              <a:rPr lang="fr-CH" sz="2400" dirty="0"/>
              <a:t> 50% of production </a:t>
            </a:r>
            <a:r>
              <a:rPr lang="fr-CH" sz="2400" dirty="0" err="1"/>
              <a:t>costs</a:t>
            </a:r>
            <a:endParaRPr lang="fr-CH" sz="2400" dirty="0"/>
          </a:p>
          <a:p>
            <a:pPr>
              <a:spcAft>
                <a:spcPts val="1200"/>
              </a:spcAft>
            </a:pPr>
            <a:r>
              <a:rPr lang="fr-CH" sz="2400" dirty="0"/>
              <a:t>It </a:t>
            </a:r>
            <a:r>
              <a:rPr lang="fr-CH" sz="2400" dirty="0" err="1"/>
              <a:t>features</a:t>
            </a:r>
            <a:r>
              <a:rPr lang="fr-CH" sz="2400" dirty="0"/>
              <a:t> </a:t>
            </a:r>
            <a:r>
              <a:rPr lang="fr-CH" sz="2400" dirty="0" err="1"/>
              <a:t>three</a:t>
            </a:r>
            <a:r>
              <a:rPr lang="fr-CH" sz="2400" dirty="0"/>
              <a:t> main </a:t>
            </a:r>
            <a:r>
              <a:rPr lang="fr-CH" sz="2400" dirty="0" err="1"/>
              <a:t>steps</a:t>
            </a:r>
            <a:r>
              <a:rPr lang="fr-CH" sz="2400" dirty="0"/>
              <a:t>: Capture, purification, </a:t>
            </a:r>
            <a:r>
              <a:rPr lang="fr-CH" sz="2400" dirty="0" err="1"/>
              <a:t>polishing</a:t>
            </a:r>
            <a:endParaRPr lang="fr-CH" sz="2400" dirty="0"/>
          </a:p>
          <a:p>
            <a:pPr>
              <a:spcAft>
                <a:spcPts val="1200"/>
              </a:spcAft>
            </a:pPr>
            <a:r>
              <a:rPr lang="fr-CH" sz="2400" dirty="0"/>
              <a:t>Product can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intracellular</a:t>
            </a:r>
            <a:r>
              <a:rPr lang="fr-CH" sz="2400" dirty="0"/>
              <a:t> or </a:t>
            </a:r>
            <a:r>
              <a:rPr lang="fr-CH" sz="2400" dirty="0" err="1"/>
              <a:t>extracellular</a:t>
            </a:r>
            <a:r>
              <a:rPr lang="fr-CH" sz="2400" dirty="0"/>
              <a:t> (</a:t>
            </a:r>
            <a:r>
              <a:rPr lang="fr-CH" sz="2400" dirty="0" err="1"/>
              <a:t>sometimes</a:t>
            </a:r>
            <a:r>
              <a:rPr lang="fr-CH" sz="2400" dirty="0"/>
              <a:t> the </a:t>
            </a:r>
            <a:r>
              <a:rPr lang="fr-CH" sz="2400" dirty="0" err="1"/>
              <a:t>cells</a:t>
            </a:r>
            <a:r>
              <a:rPr lang="fr-CH" sz="2400" dirty="0"/>
              <a:t> </a:t>
            </a:r>
            <a:r>
              <a:rPr lang="fr-CH" sz="2400" dirty="0" err="1"/>
              <a:t>themselves</a:t>
            </a:r>
            <a:r>
              <a:rPr lang="fr-CH" sz="2400" dirty="0"/>
              <a:t>)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The more </a:t>
            </a:r>
            <a:r>
              <a:rPr lang="fr-CH" sz="2400" dirty="0" err="1"/>
              <a:t>dilute</a:t>
            </a:r>
            <a:r>
              <a:rPr lang="fr-CH" sz="2400" dirty="0"/>
              <a:t> the </a:t>
            </a:r>
            <a:r>
              <a:rPr lang="fr-CH" sz="2400" dirty="0" err="1"/>
              <a:t>product</a:t>
            </a:r>
            <a:r>
              <a:rPr lang="fr-CH" sz="2400" dirty="0"/>
              <a:t>, the more </a:t>
            </a:r>
            <a:r>
              <a:rPr lang="fr-CH" sz="2400" dirty="0" err="1"/>
              <a:t>expensive</a:t>
            </a:r>
            <a:r>
              <a:rPr lang="fr-CH" sz="2400" dirty="0"/>
              <a:t> the purification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A </a:t>
            </a:r>
            <a:r>
              <a:rPr lang="fr-CH" sz="2400" dirty="0" err="1"/>
              <a:t>robust</a:t>
            </a:r>
            <a:r>
              <a:rPr lang="fr-CH" sz="2400" dirty="0"/>
              <a:t> </a:t>
            </a:r>
            <a:r>
              <a:rPr lang="fr-CH" sz="2400" dirty="0" err="1"/>
              <a:t>analytics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key to </a:t>
            </a:r>
            <a:r>
              <a:rPr lang="fr-CH" sz="2400" dirty="0" err="1"/>
              <a:t>success</a:t>
            </a:r>
            <a:r>
              <a:rPr lang="fr-CH" sz="2400" dirty="0"/>
              <a:t>; </a:t>
            </a:r>
            <a:r>
              <a:rPr lang="fr-CH" sz="2400" dirty="0" err="1"/>
              <a:t>it</a:t>
            </a:r>
            <a:r>
              <a:rPr lang="fr-CH" sz="2400" dirty="0"/>
              <a:t> comprises at least a </a:t>
            </a:r>
            <a:r>
              <a:rPr lang="fr-CH" sz="2400" dirty="0" err="1"/>
              <a:t>generic</a:t>
            </a:r>
            <a:r>
              <a:rPr lang="fr-CH" sz="2400" dirty="0"/>
              <a:t> </a:t>
            </a:r>
            <a:r>
              <a:rPr lang="fr-CH" sz="2400" dirty="0" err="1"/>
              <a:t>protein</a:t>
            </a:r>
            <a:r>
              <a:rPr lang="fr-CH" sz="2400" dirty="0"/>
              <a:t> dosage and a </a:t>
            </a:r>
            <a:r>
              <a:rPr lang="fr-CH" sz="2400" dirty="0" err="1"/>
              <a:t>specific</a:t>
            </a:r>
            <a:r>
              <a:rPr lang="fr-CH" sz="2400" dirty="0"/>
              <a:t> </a:t>
            </a:r>
            <a:r>
              <a:rPr lang="fr-CH" sz="2400" dirty="0" err="1"/>
              <a:t>measurement</a:t>
            </a:r>
            <a:r>
              <a:rPr lang="fr-CH" sz="2400" dirty="0"/>
              <a:t> of the </a:t>
            </a:r>
            <a:r>
              <a:rPr lang="fr-CH" sz="2400" dirty="0" err="1"/>
              <a:t>target</a:t>
            </a:r>
            <a:r>
              <a:rPr lang="fr-CH" sz="2400" dirty="0"/>
              <a:t> </a:t>
            </a:r>
            <a:r>
              <a:rPr lang="fr-CH" sz="2400" dirty="0" err="1"/>
              <a:t>molecule</a:t>
            </a:r>
            <a:r>
              <a:rPr lang="fr-CH" sz="2400" dirty="0"/>
              <a:t>(s)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There are </a:t>
            </a:r>
            <a:r>
              <a:rPr lang="fr-CH" sz="2400" dirty="0" err="1"/>
              <a:t>physical</a:t>
            </a:r>
            <a:r>
              <a:rPr lang="fr-CH" sz="2400" dirty="0"/>
              <a:t> and thermal (</a:t>
            </a:r>
            <a:r>
              <a:rPr lang="fr-CH" sz="2400" dirty="0" err="1"/>
              <a:t>driven</a:t>
            </a:r>
            <a:r>
              <a:rPr lang="fr-CH" sz="2400" dirty="0"/>
              <a:t> by </a:t>
            </a:r>
            <a:r>
              <a:rPr lang="fr-CH" sz="2400" dirty="0" err="1"/>
              <a:t>thermodynamics</a:t>
            </a:r>
            <a:r>
              <a:rPr lang="fr-CH" sz="2400" dirty="0"/>
              <a:t>) </a:t>
            </a:r>
            <a:r>
              <a:rPr lang="fr-CH" sz="2400" dirty="0" err="1"/>
              <a:t>separation</a:t>
            </a:r>
            <a:r>
              <a:rPr lang="fr-CH" sz="2400" dirty="0"/>
              <a:t> techniques</a:t>
            </a:r>
          </a:p>
          <a:p>
            <a:pPr>
              <a:spcAft>
                <a:spcPts val="1200"/>
              </a:spcAft>
            </a:pPr>
            <a:r>
              <a:rPr lang="fr-CH" sz="2400" dirty="0" err="1"/>
              <a:t>Each</a:t>
            </a:r>
            <a:r>
              <a:rPr lang="fr-CH" sz="2400" dirty="0"/>
              <a:t> has 4 </a:t>
            </a:r>
            <a:r>
              <a:rPr lang="fr-CH" sz="2400" dirty="0" err="1"/>
              <a:t>characteristics</a:t>
            </a:r>
            <a:r>
              <a:rPr lang="fr-CH" sz="2400" dirty="0"/>
              <a:t>: </a:t>
            </a:r>
            <a:r>
              <a:rPr lang="fr-CH" sz="2400" dirty="0" err="1"/>
              <a:t>Capacity</a:t>
            </a:r>
            <a:r>
              <a:rPr lang="fr-CH" sz="2400" dirty="0"/>
              <a:t>, </a:t>
            </a:r>
            <a:r>
              <a:rPr lang="fr-CH" sz="2400" dirty="0" err="1"/>
              <a:t>Resolution</a:t>
            </a:r>
            <a:r>
              <a:rPr lang="fr-CH" sz="2400" dirty="0"/>
              <a:t>, </a:t>
            </a:r>
            <a:r>
              <a:rPr lang="fr-CH" sz="2400" dirty="0" err="1"/>
              <a:t>Yield</a:t>
            </a:r>
            <a:r>
              <a:rPr lang="fr-CH" sz="2400" dirty="0"/>
              <a:t>, Speed (</a:t>
            </a:r>
            <a:r>
              <a:rPr lang="fr-CH" sz="2400" dirty="0" err="1"/>
              <a:t>cost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no </a:t>
            </a:r>
            <a:r>
              <a:rPr lang="fr-CH" sz="2400" dirty="0" err="1"/>
              <a:t>technical</a:t>
            </a:r>
            <a:r>
              <a:rPr lang="fr-CH" sz="2400" dirty="0"/>
              <a:t> </a:t>
            </a:r>
            <a:r>
              <a:rPr lang="fr-CH" sz="2400" dirty="0" err="1"/>
              <a:t>element</a:t>
            </a:r>
            <a:r>
              <a:rPr lang="fr-CH" sz="2400" dirty="0"/>
              <a:t> but </a:t>
            </a:r>
            <a:r>
              <a:rPr lang="fr-CH" sz="2400" dirty="0" err="1"/>
              <a:t>it</a:t>
            </a:r>
            <a:r>
              <a:rPr lang="fr-CH" sz="2400" dirty="0"/>
              <a:t> </a:t>
            </a:r>
            <a:r>
              <a:rPr lang="fr-CH" sz="2400" dirty="0" err="1"/>
              <a:t>also</a:t>
            </a:r>
            <a:r>
              <a:rPr lang="fr-CH" sz="2400" dirty="0"/>
              <a:t> influences the </a:t>
            </a:r>
            <a:r>
              <a:rPr lang="fr-CH" sz="2400" dirty="0" err="1"/>
              <a:t>selection</a:t>
            </a:r>
            <a:r>
              <a:rPr lang="fr-CH" sz="2400" dirty="0"/>
              <a:t>)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Few purification </a:t>
            </a:r>
            <a:r>
              <a:rPr lang="fr-CH" sz="2400" dirty="0" err="1"/>
              <a:t>steps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high </a:t>
            </a:r>
            <a:r>
              <a:rPr lang="fr-CH" sz="2400" dirty="0" err="1"/>
              <a:t>yields</a:t>
            </a:r>
            <a:r>
              <a:rPr lang="fr-CH" sz="2400" dirty="0"/>
              <a:t> are </a:t>
            </a:r>
            <a:r>
              <a:rPr lang="fr-CH" sz="2400" dirty="0" err="1"/>
              <a:t>always</a:t>
            </a:r>
            <a:r>
              <a:rPr lang="fr-CH" sz="2400" dirty="0"/>
              <a:t> </a:t>
            </a:r>
            <a:r>
              <a:rPr lang="fr-CH" sz="2400" dirty="0" err="1"/>
              <a:t>sought</a:t>
            </a:r>
            <a:endParaRPr lang="fr-CH" sz="2400" dirty="0"/>
          </a:p>
          <a:p>
            <a:pPr>
              <a:spcAft>
                <a:spcPts val="1200"/>
              </a:spcAft>
            </a:pPr>
            <a:r>
              <a:rPr lang="fr-CH" sz="2400" dirty="0"/>
              <a:t>DSP has to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discussed</a:t>
            </a:r>
            <a:r>
              <a:rPr lang="fr-CH" sz="2400" dirty="0"/>
              <a:t> </a:t>
            </a:r>
            <a:r>
              <a:rPr lang="fr-CH" sz="2400" dirty="0" err="1"/>
              <a:t>early</a:t>
            </a:r>
            <a:r>
              <a:rPr lang="fr-CH" sz="2400" dirty="0"/>
              <a:t> in the </a:t>
            </a:r>
            <a:r>
              <a:rPr lang="fr-CH" sz="2400" dirty="0" err="1"/>
              <a:t>process</a:t>
            </a:r>
            <a:r>
              <a:rPr lang="fr-CH" sz="2400" dirty="0"/>
              <a:t> </a:t>
            </a:r>
            <a:r>
              <a:rPr lang="fr-CH" sz="2400" dirty="0" err="1"/>
              <a:t>development</a:t>
            </a:r>
            <a:endParaRPr lang="fr-CH" sz="2400" dirty="0"/>
          </a:p>
          <a:p>
            <a:pPr>
              <a:spcAft>
                <a:spcPts val="1200"/>
              </a:spcAft>
            </a:pPr>
            <a:r>
              <a:rPr lang="fr-CH" sz="2400" dirty="0"/>
              <a:t>The </a:t>
            </a:r>
            <a:r>
              <a:rPr lang="fr-CH" sz="2400" dirty="0" err="1"/>
              <a:t>most</a:t>
            </a:r>
            <a:r>
              <a:rPr lang="fr-CH" sz="2400" dirty="0"/>
              <a:t> </a:t>
            </a:r>
            <a:r>
              <a:rPr lang="fr-CH" sz="2400" dirty="0" err="1"/>
              <a:t>expensive</a:t>
            </a:r>
            <a:r>
              <a:rPr lang="fr-CH" sz="2400" dirty="0"/>
              <a:t> techniques </a:t>
            </a:r>
            <a:r>
              <a:rPr lang="fr-CH" sz="2400" dirty="0" err="1"/>
              <a:t>should</a:t>
            </a:r>
            <a:r>
              <a:rPr lang="fr-CH" sz="2400" dirty="0"/>
              <a:t>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applied</a:t>
            </a:r>
            <a:r>
              <a:rPr lang="fr-CH" sz="2400" dirty="0"/>
              <a:t> last</a:t>
            </a:r>
          </a:p>
          <a:p>
            <a:pPr>
              <a:spcAft>
                <a:spcPts val="1200"/>
              </a:spcAft>
            </a:pPr>
            <a:r>
              <a:rPr lang="fr-CH" sz="2400" dirty="0" err="1"/>
              <a:t>Purity</a:t>
            </a:r>
            <a:r>
              <a:rPr lang="fr-CH" sz="2400" dirty="0"/>
              <a:t> </a:t>
            </a:r>
            <a:r>
              <a:rPr lang="fr-CH" sz="2400" dirty="0" err="1"/>
              <a:t>should</a:t>
            </a:r>
            <a:r>
              <a:rPr lang="fr-CH" sz="2400" dirty="0"/>
              <a:t> not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achieved</a:t>
            </a:r>
            <a:r>
              <a:rPr lang="fr-CH" sz="2400" dirty="0"/>
              <a:t> to the </a:t>
            </a:r>
            <a:r>
              <a:rPr lang="fr-CH" sz="2400" dirty="0" err="1"/>
              <a:t>detriment</a:t>
            </a:r>
            <a:r>
              <a:rPr lang="fr-CH" sz="2400" dirty="0"/>
              <a:t> of (bio)</a:t>
            </a:r>
            <a:r>
              <a:rPr lang="fr-CH" sz="2400" dirty="0" err="1"/>
              <a:t>activity</a:t>
            </a:r>
            <a:r>
              <a:rPr lang="fr-CH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A1508A-2AE7-6329-90D9-145394DE8D59}"/>
              </a:ext>
            </a:extLst>
          </p:cNvPr>
          <p:cNvSpPr txBox="1"/>
          <p:nvPr/>
        </p:nvSpPr>
        <p:spPr>
          <a:xfrm>
            <a:off x="8760296" y="62693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Source: A. Agarwal et al., 2020</a:t>
            </a:r>
          </a:p>
        </p:txBody>
      </p:sp>
    </p:spTree>
    <p:extLst>
      <p:ext uri="{BB962C8B-B14F-4D97-AF65-F5344CB8AC3E}">
        <p14:creationId xmlns:p14="http://schemas.microsoft.com/office/powerpoint/2010/main" val="419341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44623"/>
            <a:ext cx="10972800" cy="1143000"/>
          </a:xfrm>
        </p:spPr>
        <p:txBody>
          <a:bodyPr/>
          <a:lstStyle/>
          <a:p>
            <a:r>
              <a:rPr lang="fr-CH" dirty="0" err="1"/>
              <a:t>Sedimentation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05" y="1554956"/>
            <a:ext cx="7786911" cy="5042396"/>
          </a:xfrm>
        </p:spPr>
        <p:txBody>
          <a:bodyPr>
            <a:noAutofit/>
          </a:bodyPr>
          <a:lstStyle/>
          <a:p>
            <a:r>
              <a:rPr lang="fr-CH" sz="2000" dirty="0" err="1"/>
              <a:t>Sedimentation</a:t>
            </a:r>
            <a:r>
              <a:rPr lang="fr-CH" sz="2000" dirty="0"/>
              <a:t> </a:t>
            </a:r>
            <a:r>
              <a:rPr lang="fr-CH" sz="2000" dirty="0" err="1"/>
              <a:t>is</a:t>
            </a:r>
            <a:r>
              <a:rPr lang="fr-CH" sz="2000" dirty="0"/>
              <a:t> of </a:t>
            </a:r>
            <a:r>
              <a:rPr lang="fr-CH" sz="2000" dirty="0" err="1"/>
              <a:t>little</a:t>
            </a:r>
            <a:r>
              <a:rPr lang="fr-CH" sz="2000" dirty="0"/>
              <a:t> use in </a:t>
            </a:r>
            <a:r>
              <a:rPr lang="fr-CH" sz="2000" dirty="0" err="1"/>
              <a:t>bioprocess</a:t>
            </a:r>
            <a:r>
              <a:rPr lang="fr-CH" sz="2000" dirty="0"/>
              <a:t> DSP (</a:t>
            </a:r>
            <a:r>
              <a:rPr lang="fr-CH" sz="2000" dirty="0" err="1"/>
              <a:t>bacteria</a:t>
            </a:r>
            <a:r>
              <a:rPr lang="fr-CH" sz="2000" dirty="0"/>
              <a:t> and </a:t>
            </a:r>
            <a:r>
              <a:rPr lang="fr-CH" sz="2000" dirty="0" err="1"/>
              <a:t>yeast</a:t>
            </a:r>
            <a:r>
              <a:rPr lang="fr-CH" sz="2000" dirty="0"/>
              <a:t> </a:t>
            </a:r>
            <a:r>
              <a:rPr lang="fr-CH" sz="2000" dirty="0" err="1"/>
              <a:t>cells</a:t>
            </a:r>
            <a:r>
              <a:rPr lang="fr-CH" sz="2000" dirty="0"/>
              <a:t> </a:t>
            </a:r>
            <a:r>
              <a:rPr lang="fr-CH" sz="2000" dirty="0" err="1"/>
              <a:t>sediment</a:t>
            </a:r>
            <a:r>
              <a:rPr lang="fr-CH" sz="2000" dirty="0"/>
              <a:t> </a:t>
            </a:r>
            <a:r>
              <a:rPr lang="fr-CH" sz="2000" dirty="0" err="1"/>
              <a:t>veeeeeeery</a:t>
            </a:r>
            <a:r>
              <a:rPr lang="fr-CH" sz="2000" dirty="0"/>
              <a:t> </a:t>
            </a:r>
            <a:r>
              <a:rPr lang="fr-CH" sz="2000" dirty="0" err="1"/>
              <a:t>slowly</a:t>
            </a:r>
            <a:r>
              <a:rPr lang="fr-CH" sz="2000" dirty="0"/>
              <a:t>)</a:t>
            </a:r>
          </a:p>
          <a:p>
            <a:r>
              <a:rPr lang="fr-CH" sz="2000" dirty="0" err="1"/>
              <a:t>Depending</a:t>
            </a:r>
            <a:r>
              <a:rPr lang="fr-CH" sz="2000" dirty="0"/>
              <a:t> on suspension </a:t>
            </a:r>
            <a:r>
              <a:rPr lang="fr-CH" sz="2000" dirty="0" err="1"/>
              <a:t>properties</a:t>
            </a:r>
            <a:r>
              <a:rPr lang="fr-CH" sz="2000" dirty="0"/>
              <a:t>, </a:t>
            </a:r>
            <a:r>
              <a:rPr lang="fr-CH" sz="2000" dirty="0" err="1"/>
              <a:t>different</a:t>
            </a:r>
            <a:r>
              <a:rPr lang="fr-CH" sz="2000" dirty="0"/>
              <a:t> flow </a:t>
            </a:r>
            <a:r>
              <a:rPr lang="fr-CH" sz="2000" dirty="0" err="1"/>
              <a:t>regimes</a:t>
            </a:r>
            <a:r>
              <a:rPr lang="fr-CH" sz="2000" dirty="0"/>
              <a:t> </a:t>
            </a:r>
            <a:r>
              <a:rPr lang="fr-CH" sz="2000" dirty="0" err="1"/>
              <a:t>may</a:t>
            </a:r>
            <a:r>
              <a:rPr lang="fr-CH" sz="2000" dirty="0"/>
              <a:t> </a:t>
            </a:r>
            <a:r>
              <a:rPr lang="fr-CH" sz="2000" dirty="0" err="1"/>
              <a:t>occur</a:t>
            </a:r>
            <a:r>
              <a:rPr lang="fr-CH" sz="2000" dirty="0"/>
              <a:t> (</a:t>
            </a:r>
            <a:r>
              <a:rPr lang="fr-CH" sz="2000" dirty="0" err="1"/>
              <a:t>laminar</a:t>
            </a:r>
            <a:r>
              <a:rPr lang="fr-CH" sz="2000" dirty="0"/>
              <a:t>, transient or turbulent, </a:t>
            </a:r>
            <a:r>
              <a:rPr lang="fr-CH" sz="2000" dirty="0" err="1"/>
              <a:t>depending</a:t>
            </a:r>
            <a:r>
              <a:rPr lang="fr-CH" sz="2000" dirty="0"/>
              <a:t> on the value of the </a:t>
            </a:r>
            <a:r>
              <a:rPr lang="fr-CH" sz="2000" dirty="0">
                <a:sym typeface="Wingdings" panose="05000000000000000000" pitchFamily="2" charset="2"/>
              </a:rPr>
              <a:t>Reynolds </a:t>
            </a:r>
            <a:r>
              <a:rPr lang="fr-CH" sz="2000" dirty="0" err="1">
                <a:sym typeface="Wingdings" panose="05000000000000000000" pitchFamily="2" charset="2"/>
              </a:rPr>
              <a:t>number</a:t>
            </a:r>
            <a:r>
              <a:rPr lang="fr-CH" sz="2000" dirty="0">
                <a:sym typeface="Wingdings" panose="05000000000000000000" pitchFamily="2" charset="2"/>
              </a:rPr>
              <a:t> for </a:t>
            </a:r>
            <a:r>
              <a:rPr lang="fr-CH" sz="2000" dirty="0" err="1">
                <a:sym typeface="Wingdings" panose="05000000000000000000" pitchFamily="2" charset="2"/>
              </a:rPr>
              <a:t>particles</a:t>
            </a:r>
            <a:r>
              <a:rPr lang="fr-CH" sz="2000" dirty="0">
                <a:sym typeface="Wingdings" panose="05000000000000000000" pitchFamily="2" charset="2"/>
              </a:rPr>
              <a:t> Re</a:t>
            </a:r>
            <a:r>
              <a:rPr lang="fr-CH" sz="2000" baseline="-25000" dirty="0">
                <a:sym typeface="Wingdings" panose="05000000000000000000" pitchFamily="2" charset="2"/>
              </a:rPr>
              <a:t>p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/>
              <a:t>)</a:t>
            </a:r>
          </a:p>
          <a:p>
            <a:r>
              <a:rPr lang="fr-CH" sz="2000" dirty="0"/>
              <a:t>There </a:t>
            </a:r>
            <a:r>
              <a:rPr lang="fr-CH" sz="2000" dirty="0" err="1"/>
              <a:t>is</a:t>
            </a:r>
            <a:r>
              <a:rPr lang="fr-CH" sz="2000" dirty="0"/>
              <a:t> an </a:t>
            </a:r>
            <a:r>
              <a:rPr lang="fr-CH" sz="2000" dirty="0" err="1"/>
              <a:t>equation</a:t>
            </a:r>
            <a:r>
              <a:rPr lang="fr-CH" sz="2000" dirty="0"/>
              <a:t> for the terminal </a:t>
            </a:r>
            <a:r>
              <a:rPr lang="fr-CH" sz="2000" dirty="0" err="1"/>
              <a:t>settling</a:t>
            </a:r>
            <a:r>
              <a:rPr lang="fr-CH" sz="2000" dirty="0"/>
              <a:t> </a:t>
            </a:r>
            <a:r>
              <a:rPr lang="fr-CH" sz="2000" dirty="0" err="1"/>
              <a:t>velocity</a:t>
            </a:r>
            <a:r>
              <a:rPr lang="fr-CH" sz="2000" dirty="0"/>
              <a:t> </a:t>
            </a:r>
            <a:r>
              <a:rPr lang="fr-CH" sz="2000" dirty="0" err="1"/>
              <a:t>v</a:t>
            </a:r>
            <a:r>
              <a:rPr lang="fr-CH" sz="2000" baseline="-25000" dirty="0" err="1"/>
              <a:t>lim,p</a:t>
            </a:r>
            <a:r>
              <a:rPr lang="fr-CH" sz="2000" baseline="-25000" dirty="0"/>
              <a:t> </a:t>
            </a:r>
            <a:r>
              <a:rPr lang="fr-CH" sz="2000" dirty="0" err="1"/>
              <a:t>adapted</a:t>
            </a:r>
            <a:r>
              <a:rPr lang="fr-CH" sz="2000" dirty="0"/>
              <a:t> to </a:t>
            </a:r>
            <a:r>
              <a:rPr lang="fr-CH" sz="2000" dirty="0" err="1"/>
              <a:t>each</a:t>
            </a:r>
            <a:r>
              <a:rPr lang="fr-CH" sz="2000" dirty="0"/>
              <a:t> flow </a:t>
            </a:r>
            <a:r>
              <a:rPr lang="fr-CH" sz="2000" dirty="0" err="1"/>
              <a:t>regime</a:t>
            </a:r>
            <a:endParaRPr lang="fr-CH" sz="2000" baseline="-25000" dirty="0"/>
          </a:p>
          <a:p>
            <a:r>
              <a:rPr lang="fr-CH" sz="2000" dirty="0"/>
              <a:t>For </a:t>
            </a:r>
            <a:r>
              <a:rPr lang="fr-CH" sz="2000" dirty="0" err="1"/>
              <a:t>aqueous</a:t>
            </a:r>
            <a:r>
              <a:rPr lang="fr-CH" sz="2000" dirty="0"/>
              <a:t> </a:t>
            </a:r>
            <a:r>
              <a:rPr lang="fr-CH" sz="2000" dirty="0" err="1"/>
              <a:t>cell</a:t>
            </a:r>
            <a:r>
              <a:rPr lang="fr-CH" sz="2000" dirty="0"/>
              <a:t> suspensions, flow </a:t>
            </a:r>
            <a:r>
              <a:rPr lang="fr-CH" sz="2000" dirty="0" err="1"/>
              <a:t>is</a:t>
            </a:r>
            <a:r>
              <a:rPr lang="fr-CH" sz="2000" dirty="0"/>
              <a:t> </a:t>
            </a:r>
            <a:r>
              <a:rPr lang="fr-CH" sz="2000" dirty="0" err="1"/>
              <a:t>always</a:t>
            </a:r>
            <a:r>
              <a:rPr lang="fr-CH" sz="2000" dirty="0"/>
              <a:t> </a:t>
            </a:r>
            <a:r>
              <a:rPr lang="fr-CH" sz="2000" dirty="0" err="1"/>
              <a:t>laminar</a:t>
            </a:r>
            <a:endParaRPr lang="fr-CH" sz="2000" dirty="0"/>
          </a:p>
          <a:p>
            <a:r>
              <a:rPr lang="fr-CH" sz="2000" dirty="0"/>
              <a:t>Key </a:t>
            </a:r>
            <a:r>
              <a:rPr lang="fr-CH" sz="2000" dirty="0" err="1"/>
              <a:t>equation</a:t>
            </a:r>
            <a:r>
              <a:rPr lang="fr-CH" sz="2000" dirty="0"/>
              <a:t> for the </a:t>
            </a:r>
            <a:r>
              <a:rPr lang="fr-CH" sz="2000" dirty="0" err="1"/>
              <a:t>dimensioning</a:t>
            </a:r>
            <a:r>
              <a:rPr lang="fr-CH" sz="2000" dirty="0"/>
              <a:t> of </a:t>
            </a:r>
            <a:r>
              <a:rPr lang="fr-CH" sz="2000" dirty="0" err="1"/>
              <a:t>sedimentation</a:t>
            </a:r>
            <a:r>
              <a:rPr lang="fr-CH" sz="2000" dirty="0"/>
              <a:t> tanks </a:t>
            </a:r>
            <a:r>
              <a:rPr lang="fr-CH" sz="2000" dirty="0" err="1"/>
              <a:t>is</a:t>
            </a:r>
            <a:r>
              <a:rPr lang="fr-CH" sz="2000" dirty="0"/>
              <a:t> </a:t>
            </a:r>
            <a:r>
              <a:rPr lang="fr-CH" sz="2000" b="1" dirty="0">
                <a:solidFill>
                  <a:srgbClr val="0070C0"/>
                </a:solidFill>
              </a:rPr>
              <a:t>Q = </a:t>
            </a:r>
            <a:r>
              <a:rPr lang="fr-CH" sz="2000" b="1" dirty="0" err="1">
                <a:solidFill>
                  <a:srgbClr val="0070C0"/>
                </a:solidFill>
              </a:rPr>
              <a:t>v</a:t>
            </a:r>
            <a:r>
              <a:rPr lang="fr-CH" sz="2000" b="1" baseline="-25000" dirty="0" err="1">
                <a:solidFill>
                  <a:srgbClr val="0070C0"/>
                </a:solidFill>
              </a:rPr>
              <a:t>lim,p</a:t>
            </a:r>
            <a:r>
              <a:rPr lang="fr-CH" sz="2000" b="1" dirty="0">
                <a:solidFill>
                  <a:srgbClr val="0070C0"/>
                </a:solidFill>
              </a:rPr>
              <a:t> ·A </a:t>
            </a:r>
            <a:r>
              <a:rPr lang="fr-CH" sz="2000" dirty="0"/>
              <a:t>:  The </a:t>
            </a:r>
            <a:r>
              <a:rPr lang="fr-CH" sz="2000" dirty="0" err="1"/>
              <a:t>equation</a:t>
            </a:r>
            <a:r>
              <a:rPr lang="fr-CH" sz="2000" dirty="0"/>
              <a:t> </a:t>
            </a:r>
            <a:r>
              <a:rPr lang="fr-CH" sz="2000" dirty="0" err="1"/>
              <a:t>says</a:t>
            </a:r>
            <a:r>
              <a:rPr lang="fr-CH" sz="2000" dirty="0"/>
              <a:t> </a:t>
            </a:r>
            <a:r>
              <a:rPr lang="fr-CH" sz="2000" dirty="0" err="1"/>
              <a:t>that</a:t>
            </a:r>
            <a:r>
              <a:rPr lang="fr-CH" sz="2000" dirty="0"/>
              <a:t> the </a:t>
            </a:r>
            <a:r>
              <a:rPr lang="fr-CH" sz="2000" dirty="0" err="1"/>
              <a:t>capacity</a:t>
            </a:r>
            <a:r>
              <a:rPr lang="fr-CH" sz="2000" dirty="0"/>
              <a:t> Q of the plant </a:t>
            </a:r>
            <a:r>
              <a:rPr lang="fr-CH" sz="2000" dirty="0" err="1"/>
              <a:t>is</a:t>
            </a:r>
            <a:r>
              <a:rPr lang="fr-CH" sz="2000" dirty="0"/>
              <a:t> </a:t>
            </a:r>
            <a:r>
              <a:rPr lang="fr-CH" sz="2000" dirty="0" err="1"/>
              <a:t>determined</a:t>
            </a:r>
            <a:r>
              <a:rPr lang="fr-CH" sz="2000" dirty="0"/>
              <a:t> by the </a:t>
            </a:r>
            <a:r>
              <a:rPr lang="fr-CH" sz="2000" dirty="0" err="1"/>
              <a:t>properties</a:t>
            </a:r>
            <a:r>
              <a:rPr lang="fr-CH" sz="2000" dirty="0"/>
              <a:t> of the suspension to </a:t>
            </a:r>
            <a:r>
              <a:rPr lang="fr-CH" sz="2000" dirty="0" err="1"/>
              <a:t>be</a:t>
            </a:r>
            <a:r>
              <a:rPr lang="fr-CH" sz="2000" dirty="0"/>
              <a:t> </a:t>
            </a:r>
            <a:r>
              <a:rPr lang="fr-CH" sz="2000" dirty="0" err="1"/>
              <a:t>separated</a:t>
            </a:r>
            <a:r>
              <a:rPr lang="fr-CH" sz="2000" dirty="0"/>
              <a:t> (</a:t>
            </a:r>
            <a:r>
              <a:rPr lang="fr-CH" sz="2000" dirty="0" err="1"/>
              <a:t>v</a:t>
            </a:r>
            <a:r>
              <a:rPr lang="fr-CH" sz="2000" baseline="-25000" dirty="0" err="1"/>
              <a:t>lim,p</a:t>
            </a:r>
            <a:r>
              <a:rPr lang="fr-CH" sz="2000" dirty="0"/>
              <a:t>) and the </a:t>
            </a:r>
            <a:r>
              <a:rPr lang="fr-CH" sz="2000" dirty="0" err="1"/>
              <a:t>characteristics</a:t>
            </a:r>
            <a:r>
              <a:rPr lang="fr-CH" sz="2000" dirty="0"/>
              <a:t> of the </a:t>
            </a:r>
            <a:r>
              <a:rPr lang="fr-CH" sz="2000" dirty="0" err="1"/>
              <a:t>equipment</a:t>
            </a:r>
            <a:r>
              <a:rPr lang="fr-CH" sz="2000" dirty="0"/>
              <a:t> </a:t>
            </a:r>
            <a:r>
              <a:rPr lang="fr-CH" sz="2000" dirty="0" err="1"/>
              <a:t>used</a:t>
            </a:r>
            <a:r>
              <a:rPr lang="fr-CH" sz="2000" dirty="0"/>
              <a:t> for </a:t>
            </a:r>
            <a:r>
              <a:rPr lang="fr-CH" sz="2000" dirty="0" err="1"/>
              <a:t>separation</a:t>
            </a:r>
            <a:r>
              <a:rPr lang="fr-CH" sz="2000" dirty="0"/>
              <a:t> (area 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08F7B1-D8CB-2C76-849A-99229852D1D4}"/>
              </a:ext>
            </a:extLst>
          </p:cNvPr>
          <p:cNvSpPr txBox="1"/>
          <p:nvPr/>
        </p:nvSpPr>
        <p:spPr>
          <a:xfrm>
            <a:off x="9048328" y="510039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Source: L. Jin et al., </a:t>
            </a:r>
            <a:r>
              <a:rPr lang="fr-CH" sz="1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Biotechnology</a:t>
            </a:r>
            <a:r>
              <a:rPr lang="fr-CH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fr-CH" sz="1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Letters</a:t>
            </a:r>
            <a:r>
              <a:rPr lang="fr-CH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 43(2):1-11 (2021)</a:t>
            </a:r>
          </a:p>
        </p:txBody>
      </p:sp>
      <p:pic>
        <p:nvPicPr>
          <p:cNvPr id="2050" name="Picture 2" descr="The effect of cell sedimentation for cell line A on Day 6 (t represents...  | Download Scientific Diagram">
            <a:extLst>
              <a:ext uri="{FF2B5EF4-FFF2-40B4-BE49-F238E27FC236}">
                <a16:creationId xmlns:a16="http://schemas.microsoft.com/office/drawing/2014/main" id="{14E3CA41-BE9A-C0DE-0758-186D4CD2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80" y="1811345"/>
            <a:ext cx="376706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2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isc stack centrifuges with self-cleaning bowl | Euroby">
            <a:extLst>
              <a:ext uri="{FF2B5EF4-FFF2-40B4-BE49-F238E27FC236}">
                <a16:creationId xmlns:a16="http://schemas.microsoft.com/office/drawing/2014/main" id="{8186F8B0-2DBE-5FC2-91F3-FD6237817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3622"/>
          <a:stretch/>
        </p:blipFill>
        <p:spPr bwMode="auto">
          <a:xfrm>
            <a:off x="6528048" y="4020443"/>
            <a:ext cx="2520280" cy="28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44623"/>
            <a:ext cx="10972800" cy="1143000"/>
          </a:xfrm>
        </p:spPr>
        <p:txBody>
          <a:bodyPr/>
          <a:lstStyle/>
          <a:p>
            <a:r>
              <a:rPr lang="fr-CH" dirty="0"/>
              <a:t>Centrifugation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68" y="1412776"/>
            <a:ext cx="8435280" cy="5256584"/>
          </a:xfrm>
        </p:spPr>
        <p:txBody>
          <a:bodyPr>
            <a:normAutofit/>
          </a:bodyPr>
          <a:lstStyle/>
          <a:p>
            <a:r>
              <a:rPr lang="fr-CH" sz="2000" dirty="0" err="1"/>
              <a:t>Starting</a:t>
            </a:r>
            <a:r>
              <a:rPr lang="fr-CH" sz="2000" dirty="0"/>
              <a:t> point: </a:t>
            </a:r>
            <a:r>
              <a:rPr lang="fr-CH" sz="2000" dirty="0" err="1"/>
              <a:t>same</a:t>
            </a:r>
            <a:r>
              <a:rPr lang="fr-CH" sz="2000" dirty="0"/>
              <a:t> as for </a:t>
            </a:r>
            <a:r>
              <a:rPr lang="fr-CH" sz="2000" dirty="0" err="1"/>
              <a:t>sedimentation</a:t>
            </a:r>
            <a:r>
              <a:rPr lang="fr-CH" sz="2000" dirty="0"/>
              <a:t>, one </a:t>
            </a:r>
            <a:r>
              <a:rPr lang="fr-CH" sz="2000" dirty="0" err="1"/>
              <a:t>simply</a:t>
            </a:r>
            <a:r>
              <a:rPr lang="fr-CH" sz="2000" dirty="0"/>
              <a:t> replaces g by r</a:t>
            </a:r>
            <a:r>
              <a:rPr lang="el-GR" sz="2000" dirty="0"/>
              <a:t>ω</a:t>
            </a:r>
            <a:r>
              <a:rPr lang="fr-CH" sz="2000" baseline="30000" dirty="0"/>
              <a:t>2</a:t>
            </a:r>
            <a:r>
              <a:rPr lang="fr-CH" sz="2000" dirty="0"/>
              <a:t> in the </a:t>
            </a:r>
            <a:r>
              <a:rPr lang="fr-CH" sz="2000" dirty="0" err="1"/>
              <a:t>equation</a:t>
            </a:r>
            <a:r>
              <a:rPr lang="fr-CH" sz="2000" dirty="0"/>
              <a:t> for </a:t>
            </a:r>
            <a:r>
              <a:rPr lang="fr-CH" sz="2000" dirty="0" err="1"/>
              <a:t>particle</a:t>
            </a:r>
            <a:r>
              <a:rPr lang="fr-CH" sz="2000" dirty="0"/>
              <a:t> </a:t>
            </a:r>
            <a:r>
              <a:rPr lang="fr-CH" sz="2000" dirty="0" err="1"/>
              <a:t>velocity</a:t>
            </a:r>
            <a:r>
              <a:rPr lang="fr-CH" sz="2000" dirty="0"/>
              <a:t> </a:t>
            </a:r>
          </a:p>
          <a:p>
            <a:r>
              <a:rPr lang="fr-CH" sz="2000" dirty="0" err="1"/>
              <a:t>Different</a:t>
            </a:r>
            <a:r>
              <a:rPr lang="fr-CH" sz="2000" dirty="0"/>
              <a:t> designs and </a:t>
            </a:r>
            <a:r>
              <a:rPr lang="fr-CH" sz="2000" dirty="0" err="1"/>
              <a:t>geometries</a:t>
            </a:r>
            <a:r>
              <a:rPr lang="fr-CH" sz="2000" dirty="0"/>
              <a:t> for </a:t>
            </a:r>
            <a:r>
              <a:rPr lang="fr-CH" sz="2000" dirty="0" err="1"/>
              <a:t>industrial</a:t>
            </a:r>
            <a:r>
              <a:rPr lang="fr-CH" sz="2000" dirty="0"/>
              <a:t> centrifuges, </a:t>
            </a:r>
            <a:r>
              <a:rPr lang="fr-CH" sz="2000" dirty="0" err="1"/>
              <a:t>depending</a:t>
            </a:r>
            <a:r>
              <a:rPr lang="fr-CH" sz="2000" dirty="0"/>
              <a:t> on </a:t>
            </a:r>
            <a:r>
              <a:rPr lang="fr-CH" sz="2000" dirty="0" err="1"/>
              <a:t>capacity,solid</a:t>
            </a:r>
            <a:r>
              <a:rPr lang="fr-CH" sz="2000" dirty="0"/>
              <a:t> content, fraction to </a:t>
            </a:r>
            <a:r>
              <a:rPr lang="fr-CH" sz="2000" dirty="0" err="1"/>
              <a:t>be</a:t>
            </a:r>
            <a:r>
              <a:rPr lang="fr-CH" sz="2000" dirty="0"/>
              <a:t> </a:t>
            </a:r>
            <a:r>
              <a:rPr lang="fr-CH" sz="2000" dirty="0" err="1"/>
              <a:t>recovered</a:t>
            </a:r>
            <a:r>
              <a:rPr lang="fr-CH" sz="2000" dirty="0"/>
              <a:t>, </a:t>
            </a:r>
            <a:r>
              <a:rPr lang="fr-CH" sz="2000" dirty="0" err="1"/>
              <a:t>hygienic</a:t>
            </a:r>
            <a:r>
              <a:rPr lang="fr-CH" sz="2000" dirty="0"/>
              <a:t> </a:t>
            </a:r>
            <a:r>
              <a:rPr lang="fr-CH" sz="2000" dirty="0" err="1"/>
              <a:t>constraints</a:t>
            </a:r>
            <a:r>
              <a:rPr lang="fr-CH" sz="2000" dirty="0"/>
              <a:t> … (</a:t>
            </a:r>
            <a:r>
              <a:rPr lang="fr-CH" sz="2000" dirty="0" err="1"/>
              <a:t>be</a:t>
            </a:r>
            <a:r>
              <a:rPr lang="fr-CH" sz="2000" dirty="0"/>
              <a:t> </a:t>
            </a:r>
            <a:r>
              <a:rPr lang="fr-CH" sz="2000" dirty="0" err="1"/>
              <a:t>ready</a:t>
            </a:r>
            <a:r>
              <a:rPr lang="fr-CH" sz="2000" dirty="0"/>
              <a:t> to </a:t>
            </a:r>
            <a:r>
              <a:rPr lang="fr-CH" sz="2000" dirty="0" err="1"/>
              <a:t>identify</a:t>
            </a:r>
            <a:r>
              <a:rPr lang="fr-CH" sz="2000" dirty="0"/>
              <a:t> </a:t>
            </a:r>
            <a:r>
              <a:rPr lang="fr-CH" sz="2000" dirty="0" err="1"/>
              <a:t>them</a:t>
            </a:r>
            <a:r>
              <a:rPr lang="fr-CH" sz="2000" dirty="0"/>
              <a:t>)</a:t>
            </a:r>
          </a:p>
          <a:p>
            <a:r>
              <a:rPr lang="fr-CH" sz="2000" dirty="0"/>
              <a:t>Most </a:t>
            </a:r>
            <a:r>
              <a:rPr lang="fr-CH" sz="2000" dirty="0" err="1"/>
              <a:t>commonly</a:t>
            </a:r>
            <a:r>
              <a:rPr lang="fr-CH" sz="2000" dirty="0"/>
              <a:t> </a:t>
            </a:r>
            <a:r>
              <a:rPr lang="fr-CH" sz="2000" dirty="0" err="1"/>
              <a:t>used</a:t>
            </a:r>
            <a:r>
              <a:rPr lang="fr-CH" sz="2000" dirty="0"/>
              <a:t> in </a:t>
            </a:r>
            <a:r>
              <a:rPr lang="fr-CH" sz="2000" dirty="0" err="1"/>
              <a:t>bioprocesses</a:t>
            </a:r>
            <a:r>
              <a:rPr lang="fr-CH" sz="2000" dirty="0"/>
              <a:t>: </a:t>
            </a:r>
            <a:r>
              <a:rPr lang="fr-CH" sz="2000" dirty="0" err="1"/>
              <a:t>disk</a:t>
            </a:r>
            <a:r>
              <a:rPr lang="fr-CH" sz="2000" dirty="0"/>
              <a:t> </a:t>
            </a:r>
            <a:r>
              <a:rPr lang="fr-CH" sz="2000" dirty="0" err="1"/>
              <a:t>stack</a:t>
            </a:r>
            <a:r>
              <a:rPr lang="fr-CH" sz="2000" dirty="0"/>
              <a:t> centrifuges</a:t>
            </a:r>
          </a:p>
          <a:p>
            <a:r>
              <a:rPr lang="fr-CH" sz="2000" dirty="0"/>
              <a:t>For </a:t>
            </a:r>
            <a:r>
              <a:rPr lang="fr-CH" sz="2000" dirty="0" err="1"/>
              <a:t>tubular</a:t>
            </a:r>
            <a:r>
              <a:rPr lang="fr-CH" sz="2000" dirty="0"/>
              <a:t> bowl and </a:t>
            </a:r>
            <a:r>
              <a:rPr lang="fr-CH" sz="2000" dirty="0" err="1"/>
              <a:t>disk</a:t>
            </a:r>
            <a:r>
              <a:rPr lang="fr-CH" sz="2000" dirty="0"/>
              <a:t> stack centrifuges, </a:t>
            </a:r>
            <a:r>
              <a:rPr lang="fr-CH" sz="2000" dirty="0" err="1"/>
              <a:t>capacity</a:t>
            </a:r>
            <a:r>
              <a:rPr lang="fr-CH" sz="2000" dirty="0"/>
              <a:t> Q </a:t>
            </a:r>
            <a:r>
              <a:rPr lang="fr-CH" sz="2000" dirty="0" err="1"/>
              <a:t>is</a:t>
            </a:r>
            <a:r>
              <a:rPr lang="fr-CH" sz="2000" dirty="0"/>
              <a:t> </a:t>
            </a:r>
            <a:r>
              <a:rPr lang="fr-CH" sz="2000" dirty="0" err="1"/>
              <a:t>calculated</a:t>
            </a:r>
            <a:r>
              <a:rPr lang="fr-CH" sz="2000" dirty="0"/>
              <a:t> in a </a:t>
            </a:r>
            <a:r>
              <a:rPr lang="fr-CH" sz="2000" dirty="0" err="1"/>
              <a:t>similar</a:t>
            </a:r>
            <a:r>
              <a:rPr lang="fr-CH" sz="2000" dirty="0"/>
              <a:t> </a:t>
            </a:r>
            <a:r>
              <a:rPr lang="fr-CH" sz="2000" dirty="0" err="1"/>
              <a:t>way</a:t>
            </a:r>
            <a:r>
              <a:rPr lang="fr-CH" sz="2000" dirty="0"/>
              <a:t> to </a:t>
            </a:r>
            <a:r>
              <a:rPr lang="fr-CH" sz="2000" dirty="0" err="1"/>
              <a:t>sedimentation</a:t>
            </a:r>
            <a:r>
              <a:rPr lang="fr-CH" sz="2000" dirty="0"/>
              <a:t> tanks: </a:t>
            </a:r>
            <a:r>
              <a:rPr lang="fr-CH" sz="2000" b="1" dirty="0">
                <a:solidFill>
                  <a:srgbClr val="0070C0"/>
                </a:solidFill>
              </a:rPr>
              <a:t>Q = </a:t>
            </a:r>
            <a:r>
              <a:rPr lang="fr-CH" sz="2000" b="1" dirty="0" err="1">
                <a:solidFill>
                  <a:srgbClr val="0070C0"/>
                </a:solidFill>
              </a:rPr>
              <a:t>v</a:t>
            </a:r>
            <a:r>
              <a:rPr lang="fr-CH" sz="2000" b="1" baseline="-25000" dirty="0" err="1">
                <a:solidFill>
                  <a:srgbClr val="0070C0"/>
                </a:solidFill>
              </a:rPr>
              <a:t>lim,p</a:t>
            </a:r>
            <a:r>
              <a:rPr lang="fr-CH" sz="2000" b="1" dirty="0">
                <a:solidFill>
                  <a:srgbClr val="0070C0"/>
                </a:solidFill>
              </a:rPr>
              <a:t> ·A</a:t>
            </a:r>
            <a:r>
              <a:rPr lang="fr-CH" sz="2000" dirty="0"/>
              <a:t> </a:t>
            </a:r>
            <a:r>
              <a:rPr lang="fr-CH" sz="2000" b="1" dirty="0">
                <a:solidFill>
                  <a:srgbClr val="0070C0"/>
                </a:solidFill>
              </a:rPr>
              <a:t>= </a:t>
            </a:r>
            <a:r>
              <a:rPr lang="fr-CH" sz="2000" b="1" dirty="0" err="1">
                <a:solidFill>
                  <a:srgbClr val="0070C0"/>
                </a:solidFill>
              </a:rPr>
              <a:t>v</a:t>
            </a:r>
            <a:r>
              <a:rPr lang="fr-CH" sz="2000" b="1" baseline="-25000" dirty="0" err="1">
                <a:solidFill>
                  <a:srgbClr val="0070C0"/>
                </a:solidFill>
              </a:rPr>
              <a:t>lim,p</a:t>
            </a:r>
            <a:r>
              <a:rPr lang="fr-CH" sz="2000" b="1" dirty="0">
                <a:solidFill>
                  <a:srgbClr val="0070C0"/>
                </a:solidFill>
              </a:rPr>
              <a:t> ·</a:t>
            </a:r>
            <a:r>
              <a:rPr lang="fr-CH" sz="2000" b="1" dirty="0">
                <a:solidFill>
                  <a:srgbClr val="0070C0"/>
                </a:solidFill>
                <a:sym typeface="Symbol"/>
              </a:rPr>
              <a:t></a:t>
            </a:r>
            <a:r>
              <a:rPr lang="fr-CH" sz="2000" dirty="0"/>
              <a:t>  (Sigma factor </a:t>
            </a:r>
            <a:r>
              <a:rPr lang="fr-CH" sz="2000" dirty="0" err="1"/>
              <a:t>analysis</a:t>
            </a:r>
            <a:r>
              <a:rPr lang="fr-CH" sz="2000" dirty="0"/>
              <a:t>)</a:t>
            </a:r>
            <a:endParaRPr lang="fr-CH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3074" name="Picture 2" descr="après lécole manteau Mauvaise foi tubular bowl centrifuge Charlotte Bronte  mort Processus de construction de routes">
            <a:extLst>
              <a:ext uri="{FF2B5EF4-FFF2-40B4-BE49-F238E27FC236}">
                <a16:creationId xmlns:a16="http://schemas.microsoft.com/office/drawing/2014/main" id="{880F33E2-2D35-B530-B3AE-198EF7C4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024" y="1385689"/>
            <a:ext cx="2090128" cy="27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4FD68F-CCD4-7121-6117-BC495140F01F}"/>
              </a:ext>
            </a:extLst>
          </p:cNvPr>
          <p:cNvSpPr txBox="1"/>
          <p:nvPr/>
        </p:nvSpPr>
        <p:spPr>
          <a:xfrm>
            <a:off x="9696400" y="412933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Source: www.caledolex-nc.com</a:t>
            </a:r>
          </a:p>
        </p:txBody>
      </p:sp>
      <p:pic>
        <p:nvPicPr>
          <p:cNvPr id="3076" name="Picture 4" descr="New disc technology boosts centrifuge separation capacity - Chemical  Engineering | Page 1">
            <a:extLst>
              <a:ext uri="{FF2B5EF4-FFF2-40B4-BE49-F238E27FC236}">
                <a16:creationId xmlns:a16="http://schemas.microsoft.com/office/drawing/2014/main" id="{EF231CCA-3B7B-971E-776B-D17606A7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134" y="4492507"/>
            <a:ext cx="1705372" cy="19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65B9BF6-ED3B-E461-06F0-3B0A7AFBFFB1}"/>
              </a:ext>
            </a:extLst>
          </p:cNvPr>
          <p:cNvSpPr txBox="1"/>
          <p:nvPr/>
        </p:nvSpPr>
        <p:spPr>
          <a:xfrm>
            <a:off x="9120336" y="6476925"/>
            <a:ext cx="241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Source: www.chemengonline.com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7B21ED-DAD2-0FD3-7638-4C3C7BF56179}"/>
              </a:ext>
            </a:extLst>
          </p:cNvPr>
          <p:cNvSpPr txBox="1"/>
          <p:nvPr/>
        </p:nvSpPr>
        <p:spPr>
          <a:xfrm>
            <a:off x="4889160" y="6498779"/>
            <a:ext cx="241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Source: www.flottweg.com</a:t>
            </a:r>
          </a:p>
        </p:txBody>
      </p:sp>
    </p:spTree>
    <p:extLst>
      <p:ext uri="{BB962C8B-B14F-4D97-AF65-F5344CB8AC3E}">
        <p14:creationId xmlns:p14="http://schemas.microsoft.com/office/powerpoint/2010/main" val="2684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53752"/>
            <a:ext cx="10972800" cy="1143000"/>
          </a:xfrm>
        </p:spPr>
        <p:txBody>
          <a:bodyPr/>
          <a:lstStyle/>
          <a:p>
            <a:r>
              <a:rPr lang="fr-CH" dirty="0"/>
              <a:t>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err="1"/>
              <a:t>Darcy’s</a:t>
            </a:r>
            <a:r>
              <a:rPr lang="fr-CH" sz="2400" dirty="0"/>
              <a:t> </a:t>
            </a:r>
            <a:r>
              <a:rPr lang="fr-CH" sz="2400" dirty="0" err="1"/>
              <a:t>law</a:t>
            </a:r>
            <a:r>
              <a:rPr lang="fr-CH" sz="2400" dirty="0"/>
              <a:t> = </a:t>
            </a:r>
            <a:r>
              <a:rPr lang="fr-CH" sz="2400" dirty="0" err="1"/>
              <a:t>starting</a:t>
            </a:r>
            <a:r>
              <a:rPr lang="fr-CH" sz="2400" dirty="0"/>
              <a:t> point (</a:t>
            </a:r>
            <a:r>
              <a:rPr lang="fr-CH" sz="2400" dirty="0" err="1"/>
              <a:t>fluid</a:t>
            </a:r>
            <a:r>
              <a:rPr lang="fr-CH" sz="2400" dirty="0"/>
              <a:t> flow </a:t>
            </a:r>
            <a:r>
              <a:rPr lang="fr-CH" sz="2400" dirty="0" err="1"/>
              <a:t>through</a:t>
            </a:r>
            <a:r>
              <a:rPr lang="fr-CH" sz="2400" dirty="0"/>
              <a:t> </a:t>
            </a:r>
            <a:r>
              <a:rPr lang="fr-CH" sz="2400" dirty="0" err="1"/>
              <a:t>porous</a:t>
            </a:r>
            <a:r>
              <a:rPr lang="fr-CH" sz="2400" dirty="0"/>
              <a:t> medium)</a:t>
            </a:r>
          </a:p>
          <a:p>
            <a:r>
              <a:rPr lang="fr-CH" sz="2400" dirty="0"/>
              <a:t>Filtration data are </a:t>
            </a:r>
            <a:r>
              <a:rPr lang="fr-CH" sz="2400" dirty="0" err="1"/>
              <a:t>very</a:t>
            </a:r>
            <a:r>
              <a:rPr lang="fr-CH" sz="2400" dirty="0"/>
              <a:t> </a:t>
            </a:r>
            <a:r>
              <a:rPr lang="fr-CH" sz="2400" dirty="0" err="1"/>
              <a:t>easy</a:t>
            </a:r>
            <a:r>
              <a:rPr lang="fr-CH" sz="2400" dirty="0"/>
              <a:t> to </a:t>
            </a:r>
            <a:r>
              <a:rPr lang="fr-CH" sz="2400" dirty="0" err="1"/>
              <a:t>collect</a:t>
            </a:r>
            <a:r>
              <a:rPr lang="fr-CH" sz="2400" dirty="0"/>
              <a:t>: </a:t>
            </a:r>
            <a:r>
              <a:rPr lang="fr-CH" sz="2400" dirty="0" err="1"/>
              <a:t>measurement</a:t>
            </a:r>
            <a:r>
              <a:rPr lang="fr-CH" sz="2400" dirty="0"/>
              <a:t> of </a:t>
            </a:r>
            <a:r>
              <a:rPr lang="fr-CH" sz="2400" dirty="0" err="1"/>
              <a:t>filtrate</a:t>
            </a:r>
            <a:r>
              <a:rPr lang="fr-CH" sz="2400" dirty="0"/>
              <a:t> volume V</a:t>
            </a:r>
            <a:r>
              <a:rPr lang="fr-CH" sz="2400" baseline="-25000" dirty="0"/>
              <a:t>f </a:t>
            </a:r>
            <a:r>
              <a:rPr lang="fr-CH" sz="2400" dirty="0"/>
              <a:t>vs time t. The </a:t>
            </a:r>
            <a:r>
              <a:rPr lang="fr-CH" sz="2400" dirty="0" err="1"/>
              <a:t>curves</a:t>
            </a:r>
            <a:r>
              <a:rPr lang="fr-CH" sz="2400" dirty="0"/>
              <a:t> can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linearized</a:t>
            </a:r>
            <a:r>
              <a:rPr lang="fr-CH" sz="2400" dirty="0"/>
              <a:t>, </a:t>
            </a:r>
            <a:r>
              <a:rPr lang="fr-CH" sz="2400" dirty="0" err="1"/>
              <a:t>giving</a:t>
            </a:r>
            <a:r>
              <a:rPr lang="fr-CH" sz="2400" dirty="0"/>
              <a:t> </a:t>
            </a:r>
            <a:r>
              <a:rPr lang="fr-CH" sz="2400" dirty="0" err="1"/>
              <a:t>access</a:t>
            </a:r>
            <a:r>
              <a:rPr lang="fr-CH" sz="2400" dirty="0"/>
              <a:t> to </a:t>
            </a:r>
            <a:r>
              <a:rPr lang="fr-CH" sz="2400" dirty="0" err="1"/>
              <a:t>useful</a:t>
            </a:r>
            <a:r>
              <a:rPr lang="fr-CH" sz="2400" dirty="0"/>
              <a:t> information: </a:t>
            </a:r>
            <a:r>
              <a:rPr lang="fr-CH" sz="2400" dirty="0" err="1"/>
              <a:t>Slope</a:t>
            </a:r>
            <a:r>
              <a:rPr lang="fr-CH" sz="2400" dirty="0"/>
              <a:t> </a:t>
            </a:r>
            <a:r>
              <a:rPr lang="fr-CH" sz="2400" dirty="0" err="1"/>
              <a:t>yields</a:t>
            </a:r>
            <a:r>
              <a:rPr lang="fr-CH" sz="2400" dirty="0"/>
              <a:t> info on cake </a:t>
            </a:r>
            <a:r>
              <a:rPr lang="fr-CH" sz="2400" dirty="0" err="1"/>
              <a:t>resistance</a:t>
            </a:r>
            <a:r>
              <a:rPr lang="fr-CH" sz="2400" dirty="0"/>
              <a:t>, intercept on </a:t>
            </a:r>
            <a:r>
              <a:rPr lang="fr-CH" sz="2400" dirty="0" err="1"/>
              <a:t>filter</a:t>
            </a:r>
            <a:r>
              <a:rPr lang="fr-CH" sz="2400" dirty="0"/>
              <a:t> </a:t>
            </a:r>
            <a:r>
              <a:rPr lang="fr-CH" sz="2400" dirty="0" err="1"/>
              <a:t>resistance</a:t>
            </a:r>
            <a:endParaRPr lang="fr-CH" sz="2400" dirty="0"/>
          </a:p>
          <a:p>
            <a:r>
              <a:rPr lang="fr-CH" sz="2400" dirty="0" err="1"/>
              <a:t>Filtrate</a:t>
            </a:r>
            <a:r>
              <a:rPr lang="fr-CH" sz="2400" dirty="0"/>
              <a:t> flow rate </a:t>
            </a:r>
            <a:r>
              <a:rPr lang="fr-CH" sz="2400" dirty="0" err="1"/>
              <a:t>ât</a:t>
            </a:r>
            <a:r>
              <a:rPr lang="fr-CH" sz="2400" dirty="0"/>
              <a:t> </a:t>
            </a:r>
            <a:r>
              <a:rPr lang="fr-CH" sz="2400" dirty="0" err="1"/>
              <a:t>any</a:t>
            </a:r>
            <a:r>
              <a:rPr lang="fr-CH" sz="2400" dirty="0"/>
              <a:t> </a:t>
            </a:r>
            <a:r>
              <a:rPr lang="fr-CH" sz="2400" dirty="0" err="1"/>
              <a:t>given</a:t>
            </a:r>
            <a:r>
              <a:rPr lang="fr-CH" sz="2400" dirty="0"/>
              <a:t> moment </a:t>
            </a:r>
            <a:r>
              <a:rPr lang="fr-CH" sz="2400" dirty="0" err="1"/>
              <a:t>is</a:t>
            </a:r>
            <a:r>
              <a:rPr lang="fr-CH" sz="2400" dirty="0"/>
              <a:t> the </a:t>
            </a:r>
            <a:r>
              <a:rPr lang="fr-CH" sz="2400" dirty="0" err="1"/>
              <a:t>derivative</a:t>
            </a:r>
            <a:r>
              <a:rPr lang="fr-CH" sz="2400" dirty="0"/>
              <a:t> of </a:t>
            </a:r>
            <a:r>
              <a:rPr lang="fr-CH" sz="2400" dirty="0" err="1"/>
              <a:t>curve</a:t>
            </a:r>
            <a:r>
              <a:rPr lang="fr-CH" sz="2400" dirty="0"/>
              <a:t> V</a:t>
            </a:r>
            <a:r>
              <a:rPr lang="fr-CH" sz="2400" baseline="-25000" dirty="0"/>
              <a:t>f</a:t>
            </a:r>
            <a:r>
              <a:rPr lang="fr-CH" sz="2400" dirty="0"/>
              <a:t> = f(t)</a:t>
            </a:r>
          </a:p>
          <a:p>
            <a:r>
              <a:rPr lang="fr-CH" sz="2400" dirty="0"/>
              <a:t>For compressible cakes, </a:t>
            </a:r>
            <a:r>
              <a:rPr lang="fr-CH" sz="2400" dirty="0">
                <a:sym typeface="Symbol"/>
              </a:rPr>
              <a:t> </a:t>
            </a:r>
            <a:r>
              <a:rPr lang="fr-CH" sz="2400" dirty="0" err="1">
                <a:sym typeface="Symbol"/>
              </a:rPr>
              <a:t>depends</a:t>
            </a:r>
            <a:r>
              <a:rPr lang="fr-CH" sz="2400" dirty="0">
                <a:sym typeface="Symbol"/>
              </a:rPr>
              <a:t> on p; how?</a:t>
            </a:r>
          </a:p>
          <a:p>
            <a:r>
              <a:rPr lang="fr-CH" sz="2400" dirty="0">
                <a:sym typeface="Symbol"/>
              </a:rPr>
              <a:t>’ and s are </a:t>
            </a:r>
            <a:r>
              <a:rPr lang="fr-CH" sz="2400" dirty="0" err="1">
                <a:sym typeface="Symbol"/>
              </a:rPr>
              <a:t>determined</a:t>
            </a:r>
            <a:r>
              <a:rPr lang="fr-CH" sz="2400" dirty="0">
                <a:sym typeface="Symbol"/>
              </a:rPr>
              <a:t> </a:t>
            </a:r>
            <a:r>
              <a:rPr lang="fr-CH" sz="2400" dirty="0" err="1">
                <a:sym typeface="Symbol"/>
              </a:rPr>
              <a:t>from</a:t>
            </a:r>
            <a:r>
              <a:rPr lang="fr-CH" sz="2400" dirty="0">
                <a:sym typeface="Symbol"/>
              </a:rPr>
              <a:t>  = f(p) </a:t>
            </a:r>
            <a:r>
              <a:rPr lang="fr-CH" sz="2400" dirty="0" err="1">
                <a:sym typeface="Symbol"/>
              </a:rPr>
              <a:t>measurements</a:t>
            </a:r>
            <a:endParaRPr lang="fr-CH" sz="2400" dirty="0">
              <a:sym typeface="Symbol"/>
            </a:endParaRPr>
          </a:p>
          <a:p>
            <a:r>
              <a:rPr lang="fr-CH" sz="2400" dirty="0"/>
              <a:t>Designs and </a:t>
            </a:r>
            <a:r>
              <a:rPr lang="fr-CH" sz="2400" dirty="0" err="1"/>
              <a:t>geometries</a:t>
            </a:r>
            <a:r>
              <a:rPr lang="fr-CH" sz="2400" dirty="0"/>
              <a:t> of </a:t>
            </a:r>
            <a:r>
              <a:rPr lang="fr-CH" sz="2400" dirty="0" err="1"/>
              <a:t>industrial</a:t>
            </a:r>
            <a:r>
              <a:rPr lang="fr-CH" sz="2400" dirty="0"/>
              <a:t> </a:t>
            </a:r>
            <a:r>
              <a:rPr lang="fr-CH" sz="2400" dirty="0" err="1"/>
              <a:t>filters</a:t>
            </a:r>
            <a:endParaRPr lang="fr-CH" sz="2400" dirty="0"/>
          </a:p>
          <a:p>
            <a:r>
              <a:rPr lang="fr-CH" sz="2400" dirty="0" err="1"/>
              <a:t>What</a:t>
            </a:r>
            <a:r>
              <a:rPr lang="fr-CH" sz="2400" dirty="0"/>
              <a:t> are the </a:t>
            </a:r>
            <a:r>
              <a:rPr lang="fr-CH" sz="2400" dirty="0" err="1"/>
              <a:t>means</a:t>
            </a:r>
            <a:r>
              <a:rPr lang="fr-CH" sz="2400" dirty="0"/>
              <a:t> to </a:t>
            </a:r>
            <a:r>
              <a:rPr lang="fr-CH" sz="2400" dirty="0" err="1"/>
              <a:t>accelerate</a:t>
            </a:r>
            <a:r>
              <a:rPr lang="fr-CH" sz="2400" dirty="0"/>
              <a:t> a filtration?</a:t>
            </a:r>
          </a:p>
          <a:p>
            <a:r>
              <a:rPr lang="fr-CH" sz="2400" dirty="0" err="1"/>
              <a:t>What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the </a:t>
            </a:r>
            <a:r>
              <a:rPr lang="fr-CH" sz="2400" dirty="0" err="1"/>
              <a:t>principle</a:t>
            </a:r>
            <a:r>
              <a:rPr lang="fr-CH" sz="2400" dirty="0"/>
              <a:t> of </a:t>
            </a:r>
            <a:r>
              <a:rPr lang="fr-CH" sz="2400" dirty="0" err="1"/>
              <a:t>tangential</a:t>
            </a:r>
            <a:r>
              <a:rPr lang="fr-CH" sz="2400" dirty="0"/>
              <a:t> flow (or cross-flow) filtration?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6" name="Image 5" descr="Une image contenant diagramme, texte, ligne, Police&#10;&#10;Le contenu généré par l’IA peut être incorrect.">
            <a:extLst>
              <a:ext uri="{FF2B5EF4-FFF2-40B4-BE49-F238E27FC236}">
                <a16:creationId xmlns:a16="http://schemas.microsoft.com/office/drawing/2014/main" id="{FE860DB3-D8C3-3A3B-3399-7E08079B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861048"/>
            <a:ext cx="3598307" cy="23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0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53752"/>
            <a:ext cx="10972800" cy="1143000"/>
          </a:xfrm>
        </p:spPr>
        <p:txBody>
          <a:bodyPr/>
          <a:lstStyle/>
          <a:p>
            <a:r>
              <a:rPr lang="fr-CH" dirty="0" err="1"/>
              <a:t>Cell</a:t>
            </a:r>
            <a:r>
              <a:rPr lang="fr-CH" dirty="0"/>
              <a:t> </a:t>
            </a:r>
            <a:r>
              <a:rPr lang="fr-CH" dirty="0" err="1"/>
              <a:t>lysis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There </a:t>
            </a:r>
            <a:r>
              <a:rPr lang="fr-CH" dirty="0" err="1"/>
              <a:t>is</a:t>
            </a:r>
            <a:r>
              <a:rPr lang="fr-CH" dirty="0"/>
              <a:t> a large </a:t>
            </a:r>
            <a:r>
              <a:rPr lang="fr-CH" dirty="0" err="1"/>
              <a:t>selection</a:t>
            </a:r>
            <a:r>
              <a:rPr lang="fr-CH" dirty="0"/>
              <a:t> of </a:t>
            </a:r>
            <a:r>
              <a:rPr lang="fr-CH" dirty="0" err="1"/>
              <a:t>celly</a:t>
            </a:r>
            <a:r>
              <a:rPr lang="fr-CH" dirty="0"/>
              <a:t> </a:t>
            </a:r>
            <a:r>
              <a:rPr lang="fr-CH" dirty="0" err="1"/>
              <a:t>lysis</a:t>
            </a:r>
            <a:r>
              <a:rPr lang="fr-CH" dirty="0"/>
              <a:t> techniques at </a:t>
            </a:r>
            <a:r>
              <a:rPr lang="fr-CH" dirty="0" err="1"/>
              <a:t>lab</a:t>
            </a:r>
            <a:r>
              <a:rPr lang="fr-CH" dirty="0"/>
              <a:t> </a:t>
            </a:r>
            <a:r>
              <a:rPr lang="fr-CH" dirty="0" err="1"/>
              <a:t>scale</a:t>
            </a:r>
            <a:endParaRPr lang="fr-CH" dirty="0"/>
          </a:p>
          <a:p>
            <a:r>
              <a:rPr lang="fr-CH" dirty="0"/>
              <a:t>At </a:t>
            </a:r>
            <a:r>
              <a:rPr lang="fr-CH" dirty="0" err="1"/>
              <a:t>industrial</a:t>
            </a:r>
            <a:r>
              <a:rPr lang="fr-CH" dirty="0"/>
              <a:t> </a:t>
            </a:r>
            <a:r>
              <a:rPr lang="fr-CH" dirty="0" err="1"/>
              <a:t>scale</a:t>
            </a:r>
            <a:r>
              <a:rPr lang="fr-CH" dirty="0"/>
              <a:t>: </a:t>
            </a:r>
            <a:r>
              <a:rPr lang="fr-CH" dirty="0" err="1"/>
              <a:t>only</a:t>
            </a:r>
            <a:r>
              <a:rPr lang="fr-CH" dirty="0"/>
              <a:t> high pressure </a:t>
            </a:r>
            <a:r>
              <a:rPr lang="fr-CH" dirty="0" err="1"/>
              <a:t>homogenization</a:t>
            </a:r>
            <a:r>
              <a:rPr lang="fr-CH" dirty="0"/>
              <a:t> (</a:t>
            </a:r>
            <a:r>
              <a:rPr lang="fr-CH" dirty="0" err="1"/>
              <a:t>bead</a:t>
            </a:r>
            <a:r>
              <a:rPr lang="fr-CH" dirty="0"/>
              <a:t> </a:t>
            </a:r>
            <a:r>
              <a:rPr lang="fr-CH" dirty="0" err="1"/>
              <a:t>mill</a:t>
            </a:r>
            <a:r>
              <a:rPr lang="fr-CH" dirty="0"/>
              <a:t>, </a:t>
            </a:r>
            <a:r>
              <a:rPr lang="fr-CH" dirty="0" err="1"/>
              <a:t>very</a:t>
            </a:r>
            <a:r>
              <a:rPr lang="fr-CH" dirty="0"/>
              <a:t> </a:t>
            </a:r>
            <a:r>
              <a:rPr lang="fr-CH" dirty="0" err="1"/>
              <a:t>seldom</a:t>
            </a:r>
            <a:r>
              <a:rPr lang="fr-CH" dirty="0"/>
              <a:t>)</a:t>
            </a:r>
          </a:p>
          <a:p>
            <a:r>
              <a:rPr lang="fr-CH" dirty="0" err="1"/>
              <a:t>Lysis</a:t>
            </a:r>
            <a:r>
              <a:rPr lang="fr-CH" dirty="0"/>
              <a:t> </a:t>
            </a:r>
            <a:r>
              <a:rPr lang="fr-CH" dirty="0" err="1"/>
              <a:t>kinetics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first </a:t>
            </a:r>
            <a:r>
              <a:rPr lang="fr-CH" dirty="0" err="1"/>
              <a:t>order</a:t>
            </a:r>
            <a:r>
              <a:rPr lang="fr-CH" dirty="0"/>
              <a:t> in </a:t>
            </a:r>
            <a:r>
              <a:rPr lang="fr-CH" dirty="0" err="1"/>
              <a:t>beadmill</a:t>
            </a:r>
            <a:r>
              <a:rPr lang="fr-CH" dirty="0"/>
              <a:t> and HP </a:t>
            </a:r>
            <a:r>
              <a:rPr lang="fr-CH" dirty="0" err="1"/>
              <a:t>homogenization</a:t>
            </a:r>
            <a:r>
              <a:rPr lang="fr-CH" dirty="0"/>
              <a:t>. In the latter </a:t>
            </a:r>
            <a:r>
              <a:rPr lang="fr-CH" dirty="0" err="1"/>
              <a:t>though</a:t>
            </a:r>
            <a:r>
              <a:rPr lang="fr-CH" dirty="0"/>
              <a:t>, time t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replaced</a:t>
            </a:r>
            <a:r>
              <a:rPr lang="fr-CH" dirty="0"/>
              <a:t> by the </a:t>
            </a:r>
            <a:r>
              <a:rPr lang="fr-CH" dirty="0" err="1"/>
              <a:t>number</a:t>
            </a:r>
            <a:r>
              <a:rPr lang="fr-CH" dirty="0"/>
              <a:t> of cycles N </a:t>
            </a:r>
          </a:p>
          <a:p>
            <a:r>
              <a:rPr lang="fr-CH" dirty="0"/>
              <a:t>Know how to </a:t>
            </a:r>
            <a:r>
              <a:rPr lang="fr-CH" dirty="0" err="1"/>
              <a:t>develop</a:t>
            </a:r>
            <a:r>
              <a:rPr lang="fr-CH" dirty="0"/>
              <a:t> the </a:t>
            </a:r>
            <a:r>
              <a:rPr lang="fr-CH" dirty="0" err="1"/>
              <a:t>kinetics</a:t>
            </a:r>
            <a:r>
              <a:rPr lang="fr-CH" dirty="0"/>
              <a:t> </a:t>
            </a:r>
            <a:r>
              <a:rPr lang="fr-CH" dirty="0" err="1"/>
              <a:t>equation</a:t>
            </a:r>
            <a:r>
              <a:rPr lang="fr-CH" dirty="0"/>
              <a:t>! (disruption </a:t>
            </a:r>
            <a:r>
              <a:rPr lang="fr-CH" dirty="0" err="1"/>
              <a:t>progress</a:t>
            </a:r>
            <a:r>
              <a:rPr lang="fr-CH" dirty="0"/>
              <a:t> </a:t>
            </a:r>
            <a:r>
              <a:rPr lang="fr-CH" dirty="0" err="1"/>
              <a:t>proportional</a:t>
            </a:r>
            <a:r>
              <a:rPr lang="fr-CH" dirty="0"/>
              <a:t> to intact fraction)</a:t>
            </a:r>
          </a:p>
          <a:p>
            <a:r>
              <a:rPr lang="fr-CH" dirty="0"/>
              <a:t>Important </a:t>
            </a:r>
            <a:r>
              <a:rPr lang="fr-CH" dirty="0" err="1"/>
              <a:t>working</a:t>
            </a:r>
            <a:r>
              <a:rPr lang="fr-CH" dirty="0"/>
              <a:t> </a:t>
            </a:r>
            <a:r>
              <a:rPr lang="fr-CH" dirty="0" err="1"/>
              <a:t>parameters</a:t>
            </a:r>
            <a:r>
              <a:rPr lang="fr-CH" dirty="0"/>
              <a:t> for </a:t>
            </a:r>
            <a:r>
              <a:rPr lang="fr-CH" dirty="0" err="1"/>
              <a:t>these</a:t>
            </a:r>
            <a:r>
              <a:rPr lang="fr-CH" dirty="0"/>
              <a:t> </a:t>
            </a:r>
            <a:r>
              <a:rPr lang="fr-CH" dirty="0" err="1"/>
              <a:t>devices</a:t>
            </a:r>
            <a:endParaRPr lang="fr-CH" dirty="0"/>
          </a:p>
          <a:p>
            <a:r>
              <a:rPr lang="fr-CH" dirty="0"/>
              <a:t>Watch for </a:t>
            </a:r>
            <a:r>
              <a:rPr lang="fr-CH" dirty="0" err="1"/>
              <a:t>simultaneous</a:t>
            </a:r>
            <a:r>
              <a:rPr lang="fr-CH" dirty="0"/>
              <a:t> release of </a:t>
            </a:r>
            <a:r>
              <a:rPr lang="fr-CH" dirty="0" err="1"/>
              <a:t>proteases</a:t>
            </a:r>
            <a:r>
              <a:rPr lang="fr-CH" dirty="0"/>
              <a:t>!</a:t>
            </a:r>
          </a:p>
          <a:p>
            <a:r>
              <a:rPr lang="fr-CH" dirty="0"/>
              <a:t>Are </a:t>
            </a:r>
            <a:r>
              <a:rPr lang="fr-CH" dirty="0" err="1"/>
              <a:t>yeasts</a:t>
            </a:r>
            <a:r>
              <a:rPr lang="fr-CH" dirty="0"/>
              <a:t> or </a:t>
            </a:r>
            <a:r>
              <a:rPr lang="fr-CH" dirty="0" err="1"/>
              <a:t>bacteria</a:t>
            </a:r>
            <a:r>
              <a:rPr lang="fr-CH" dirty="0"/>
              <a:t> </a:t>
            </a:r>
            <a:r>
              <a:rPr lang="fr-CH" dirty="0" err="1"/>
              <a:t>easier</a:t>
            </a:r>
            <a:r>
              <a:rPr lang="fr-CH" dirty="0"/>
              <a:t> to </a:t>
            </a:r>
            <a:r>
              <a:rPr lang="fr-CH" dirty="0" err="1"/>
              <a:t>disrupt</a:t>
            </a:r>
            <a:r>
              <a:rPr lang="fr-CH" dirty="0"/>
              <a:t> </a:t>
            </a:r>
            <a:r>
              <a:rPr lang="fr-CH" dirty="0" err="1"/>
              <a:t>mechanically</a:t>
            </a:r>
            <a:r>
              <a:rPr lang="fr-CH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6" name="Image 5" descr="Une image contenant texte, diagramm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96B22A92-83E1-5551-F0F8-04CB5B9DF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61" y="4297313"/>
            <a:ext cx="3099439" cy="23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5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53752"/>
            <a:ext cx="10972800" cy="1143000"/>
          </a:xfrm>
        </p:spPr>
        <p:txBody>
          <a:bodyPr/>
          <a:lstStyle/>
          <a:p>
            <a:r>
              <a:rPr lang="fr-CH" dirty="0" err="1"/>
              <a:t>Precipitation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96" y="1559520"/>
            <a:ext cx="8640960" cy="5109840"/>
          </a:xfrm>
        </p:spPr>
        <p:txBody>
          <a:bodyPr>
            <a:normAutofit fontScale="92500" lnSpcReduction="10000"/>
          </a:bodyPr>
          <a:lstStyle/>
          <a:p>
            <a:r>
              <a:rPr lang="fr-CH" dirty="0" err="1"/>
              <a:t>Precipitating</a:t>
            </a:r>
            <a:r>
              <a:rPr lang="fr-CH" dirty="0"/>
              <a:t> agents: </a:t>
            </a:r>
            <a:r>
              <a:rPr lang="fr-CH" dirty="0" err="1"/>
              <a:t>temperature</a:t>
            </a:r>
            <a:r>
              <a:rPr lang="fr-CH" dirty="0"/>
              <a:t>, pH, </a:t>
            </a:r>
            <a:r>
              <a:rPr lang="fr-CH" dirty="0" err="1"/>
              <a:t>salts</a:t>
            </a:r>
            <a:r>
              <a:rPr lang="fr-CH" dirty="0"/>
              <a:t>, </a:t>
            </a:r>
            <a:r>
              <a:rPr lang="fr-CH" dirty="0" err="1"/>
              <a:t>solvents</a:t>
            </a:r>
            <a:r>
              <a:rPr lang="fr-CH" dirty="0"/>
              <a:t>, soluble </a:t>
            </a:r>
            <a:r>
              <a:rPr lang="fr-CH" dirty="0" err="1"/>
              <a:t>polymers</a:t>
            </a:r>
            <a:r>
              <a:rPr lang="fr-CH" dirty="0"/>
              <a:t>, </a:t>
            </a:r>
            <a:r>
              <a:rPr lang="fr-CH" dirty="0" err="1"/>
              <a:t>polyelectrolytes</a:t>
            </a:r>
            <a:endParaRPr lang="fr-CH" dirty="0"/>
          </a:p>
          <a:p>
            <a:r>
              <a:rPr lang="fr-CH" dirty="0" err="1"/>
              <a:t>Roughly</a:t>
            </a:r>
            <a:r>
              <a:rPr lang="fr-CH" dirty="0"/>
              <a:t>: T-</a:t>
            </a:r>
            <a:r>
              <a:rPr lang="fr-CH" dirty="0" err="1"/>
              <a:t>induced</a:t>
            </a:r>
            <a:r>
              <a:rPr lang="fr-CH" dirty="0"/>
              <a:t> </a:t>
            </a:r>
            <a:r>
              <a:rPr lang="fr-CH" dirty="0" err="1"/>
              <a:t>precipitation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irreversible</a:t>
            </a:r>
            <a:r>
              <a:rPr lang="fr-CH" dirty="0"/>
              <a:t>, pH-</a:t>
            </a:r>
            <a:r>
              <a:rPr lang="fr-CH" dirty="0" err="1"/>
              <a:t>induced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partially</a:t>
            </a:r>
            <a:r>
              <a:rPr lang="fr-CH" dirty="0"/>
              <a:t> </a:t>
            </a:r>
            <a:r>
              <a:rPr lang="fr-CH" dirty="0" err="1"/>
              <a:t>reversible</a:t>
            </a:r>
            <a:r>
              <a:rPr lang="fr-CH" dirty="0"/>
              <a:t> and </a:t>
            </a:r>
            <a:r>
              <a:rPr lang="fr-CH" dirty="0" err="1"/>
              <a:t>electrolyte-induced</a:t>
            </a:r>
            <a:r>
              <a:rPr lang="fr-CH" dirty="0"/>
              <a:t> 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usually</a:t>
            </a:r>
            <a:r>
              <a:rPr lang="fr-CH" dirty="0"/>
              <a:t>  </a:t>
            </a:r>
            <a:r>
              <a:rPr lang="fr-CH" dirty="0" err="1"/>
              <a:t>reversible</a:t>
            </a:r>
            <a:endParaRPr lang="fr-CH" dirty="0"/>
          </a:p>
          <a:p>
            <a:r>
              <a:rPr lang="fr-CH" dirty="0"/>
              <a:t>Cohn </a:t>
            </a:r>
            <a:r>
              <a:rPr lang="fr-CH" dirty="0" err="1"/>
              <a:t>equation</a:t>
            </a:r>
            <a:r>
              <a:rPr lang="fr-CH" dirty="0"/>
              <a:t> applicable to </a:t>
            </a:r>
            <a:r>
              <a:rPr lang="fr-CH" dirty="0" err="1"/>
              <a:t>most</a:t>
            </a:r>
            <a:r>
              <a:rPr lang="fr-CH" dirty="0"/>
              <a:t> </a:t>
            </a:r>
            <a:r>
              <a:rPr lang="fr-CH" dirty="0" err="1"/>
              <a:t>precipitation</a:t>
            </a:r>
            <a:r>
              <a:rPr lang="fr-CH" dirty="0"/>
              <a:t> agents: </a:t>
            </a:r>
            <a:r>
              <a:rPr lang="fr-CH" dirty="0" err="1"/>
              <a:t>predicts</a:t>
            </a:r>
            <a:r>
              <a:rPr lang="fr-CH" dirty="0"/>
              <a:t> </a:t>
            </a:r>
            <a:r>
              <a:rPr lang="fr-CH" dirty="0" err="1"/>
              <a:t>exponential</a:t>
            </a:r>
            <a:r>
              <a:rPr lang="fr-CH" dirty="0"/>
              <a:t> </a:t>
            </a:r>
            <a:r>
              <a:rPr lang="fr-CH" dirty="0" err="1"/>
              <a:t>decrease</a:t>
            </a:r>
            <a:r>
              <a:rPr lang="fr-CH" dirty="0"/>
              <a:t> of </a:t>
            </a:r>
            <a:r>
              <a:rPr lang="fr-CH" dirty="0" err="1"/>
              <a:t>solubility</a:t>
            </a:r>
            <a:r>
              <a:rPr lang="fr-CH" dirty="0"/>
              <a:t> S as a </a:t>
            </a:r>
            <a:r>
              <a:rPr lang="fr-CH" dirty="0" err="1"/>
              <a:t>function</a:t>
            </a:r>
            <a:r>
              <a:rPr lang="fr-CH" dirty="0"/>
              <a:t> of </a:t>
            </a:r>
            <a:r>
              <a:rPr lang="fr-CH" dirty="0" err="1"/>
              <a:t>precipitating</a:t>
            </a:r>
            <a:r>
              <a:rPr lang="fr-CH" dirty="0"/>
              <a:t> agent concentration C:   </a:t>
            </a:r>
            <a:r>
              <a:rPr lang="fr-CH" b="1" dirty="0">
                <a:solidFill>
                  <a:schemeClr val="accent5">
                    <a:lumMod val="75000"/>
                  </a:schemeClr>
                </a:solidFill>
              </a:rPr>
              <a:t>log(S) =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fr-CH" b="1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fr-CH" b="1" dirty="0" err="1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fr-CH" b="1" baseline="-25000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fr-CH" b="1" dirty="0" err="1">
                <a:solidFill>
                  <a:schemeClr val="accent5">
                    <a:lumMod val="75000"/>
                  </a:schemeClr>
                </a:solidFill>
              </a:rPr>
              <a:t>·C</a:t>
            </a:r>
            <a:r>
              <a:rPr lang="fr-CH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CH" sz="19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CH" dirty="0"/>
              <a:t>To compare </a:t>
            </a:r>
            <a:r>
              <a:rPr lang="fr-CH" dirty="0" err="1"/>
              <a:t>results</a:t>
            </a:r>
            <a:r>
              <a:rPr lang="fr-CH" dirty="0"/>
              <a:t>, </a:t>
            </a:r>
            <a:r>
              <a:rPr lang="fr-CH" dirty="0" err="1"/>
              <a:t>watch</a:t>
            </a:r>
            <a:r>
              <a:rPr lang="fr-CH" dirty="0"/>
              <a:t> out for the </a:t>
            </a:r>
            <a:r>
              <a:rPr lang="fr-CH" dirty="0" err="1"/>
              <a:t>units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are </a:t>
            </a:r>
            <a:r>
              <a:rPr lang="fr-CH" dirty="0" err="1"/>
              <a:t>used</a:t>
            </a:r>
            <a:r>
              <a:rPr lang="fr-CH" dirty="0"/>
              <a:t> (log, ln, concentrations in %, mol/</a:t>
            </a:r>
            <a:r>
              <a:rPr lang="fr-CH" dirty="0" err="1"/>
              <a:t>kg,mol</a:t>
            </a:r>
            <a:r>
              <a:rPr lang="fr-CH" dirty="0"/>
              <a:t>/L, </a:t>
            </a:r>
            <a:r>
              <a:rPr lang="fr-CH" dirty="0" err="1"/>
              <a:t>ionic</a:t>
            </a:r>
            <a:r>
              <a:rPr lang="fr-CH" dirty="0"/>
              <a:t> </a:t>
            </a:r>
            <a:r>
              <a:rPr lang="fr-CH" dirty="0" err="1"/>
              <a:t>strength</a:t>
            </a:r>
            <a:r>
              <a:rPr lang="fr-CH" dirty="0"/>
              <a:t>)</a:t>
            </a:r>
          </a:p>
          <a:p>
            <a:r>
              <a:rPr lang="fr-CH" dirty="0"/>
              <a:t> </a:t>
            </a:r>
            <a:r>
              <a:rPr lang="fr-CH" dirty="0" err="1"/>
              <a:t>Precipitation’s</a:t>
            </a:r>
            <a:r>
              <a:rPr lang="fr-CH" dirty="0"/>
              <a:t> </a:t>
            </a:r>
            <a:r>
              <a:rPr lang="fr-CH" dirty="0" err="1"/>
              <a:t>low</a:t>
            </a:r>
            <a:r>
              <a:rPr lang="fr-CH" dirty="0"/>
              <a:t> </a:t>
            </a:r>
            <a:r>
              <a:rPr lang="fr-CH" dirty="0" err="1"/>
              <a:t>selectivity</a:t>
            </a:r>
            <a:r>
              <a:rPr lang="fr-CH" dirty="0"/>
              <a:t>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improved</a:t>
            </a:r>
            <a:r>
              <a:rPr lang="fr-CH" dirty="0"/>
              <a:t> by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affinity</a:t>
            </a:r>
            <a:r>
              <a:rPr lang="fr-CH" dirty="0"/>
              <a:t> </a:t>
            </a:r>
            <a:r>
              <a:rPr lang="fr-CH" dirty="0" err="1"/>
              <a:t>precipitating</a:t>
            </a:r>
            <a:r>
              <a:rPr lang="fr-CH" dirty="0"/>
              <a:t> agents </a:t>
            </a:r>
          </a:p>
          <a:p>
            <a:r>
              <a:rPr lang="fr-CH" dirty="0" err="1"/>
              <a:t>Recovery</a:t>
            </a:r>
            <a:r>
              <a:rPr lang="fr-CH" dirty="0"/>
              <a:t> of </a:t>
            </a:r>
            <a:r>
              <a:rPr lang="fr-CH" dirty="0" err="1"/>
              <a:t>precipitates</a:t>
            </a:r>
            <a:r>
              <a:rPr lang="fr-CH" dirty="0"/>
              <a:t> </a:t>
            </a:r>
            <a:r>
              <a:rPr lang="fr-CH" dirty="0" err="1"/>
              <a:t>easier</a:t>
            </a:r>
            <a:r>
              <a:rPr lang="fr-CH" dirty="0"/>
              <a:t> </a:t>
            </a:r>
            <a:r>
              <a:rPr lang="fr-CH" dirty="0" err="1"/>
              <a:t>after</a:t>
            </a:r>
            <a:r>
              <a:rPr lang="fr-CH" dirty="0"/>
              <a:t> maturation </a:t>
            </a:r>
            <a:r>
              <a:rPr lang="fr-CH" dirty="0" err="1"/>
              <a:t>step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6" name="Image 5" descr="Une image contenant pot, vaisselle, bécher, art&#10;&#10;Le contenu généré par l’IA peut être incorrect.">
            <a:extLst>
              <a:ext uri="{FF2B5EF4-FFF2-40B4-BE49-F238E27FC236}">
                <a16:creationId xmlns:a16="http://schemas.microsoft.com/office/drawing/2014/main" id="{E63143A0-2C30-6E15-676B-CAF85B84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79" y="1574852"/>
            <a:ext cx="3402255" cy="1638123"/>
          </a:xfrm>
          <a:prstGeom prst="rect">
            <a:avLst/>
          </a:prstGeom>
        </p:spPr>
      </p:pic>
      <p:pic>
        <p:nvPicPr>
          <p:cNvPr id="8" name="Image 7" descr="Une image contenant texte, Polic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4B7FF49-E9BB-8B13-52E8-A2743DEE5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268" y="3649999"/>
            <a:ext cx="3357836" cy="26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53752"/>
            <a:ext cx="10972800" cy="1143000"/>
          </a:xfrm>
        </p:spPr>
        <p:txBody>
          <a:bodyPr/>
          <a:lstStyle/>
          <a:p>
            <a:r>
              <a:rPr lang="fr-CH" dirty="0"/>
              <a:t>Adsorption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34" y="1455366"/>
            <a:ext cx="7611945" cy="5175448"/>
          </a:xfrm>
        </p:spPr>
        <p:txBody>
          <a:bodyPr>
            <a:normAutofit fontScale="92500" lnSpcReduction="20000"/>
          </a:bodyPr>
          <a:lstStyle/>
          <a:p>
            <a:r>
              <a:rPr lang="fr-CH" dirty="0"/>
              <a:t>Surface </a:t>
            </a:r>
            <a:r>
              <a:rPr lang="fr-CH" dirty="0" err="1"/>
              <a:t>phenomenon</a:t>
            </a:r>
            <a:r>
              <a:rPr lang="fr-CH" dirty="0"/>
              <a:t>, </a:t>
            </a:r>
            <a:r>
              <a:rPr lang="fr-CH" dirty="0" err="1"/>
              <a:t>equilibrated</a:t>
            </a:r>
            <a:r>
              <a:rPr lang="fr-CH" dirty="0"/>
              <a:t>, </a:t>
            </a:r>
            <a:r>
              <a:rPr lang="fr-CH" dirty="0" err="1"/>
              <a:t>starting</a:t>
            </a:r>
            <a:r>
              <a:rPr lang="fr-CH" dirty="0"/>
              <a:t> point of all </a:t>
            </a:r>
            <a:r>
              <a:rPr lang="fr-CH" dirty="0" err="1"/>
              <a:t>adsorptive</a:t>
            </a:r>
            <a:r>
              <a:rPr lang="fr-CH" dirty="0"/>
              <a:t> chromatographies</a:t>
            </a:r>
          </a:p>
          <a:p>
            <a:r>
              <a:rPr lang="fr-CH" dirty="0" err="1"/>
              <a:t>Equilibrium</a:t>
            </a:r>
            <a:r>
              <a:rPr lang="fr-CH" dirty="0"/>
              <a:t> line = </a:t>
            </a:r>
            <a:r>
              <a:rPr lang="fr-CH" dirty="0" err="1"/>
              <a:t>isotherm</a:t>
            </a:r>
            <a:r>
              <a:rPr lang="fr-CH" dirty="0"/>
              <a:t> (</a:t>
            </a:r>
            <a:r>
              <a:rPr lang="fr-CH" dirty="0" err="1"/>
              <a:t>linear</a:t>
            </a:r>
            <a:r>
              <a:rPr lang="fr-CH" dirty="0"/>
              <a:t>, Langmuir, Freundlich)</a:t>
            </a:r>
          </a:p>
          <a:p>
            <a:r>
              <a:rPr lang="fr-CH" dirty="0"/>
              <a:t>Favorable, </a:t>
            </a:r>
            <a:r>
              <a:rPr lang="fr-CH" dirty="0" err="1"/>
              <a:t>linear</a:t>
            </a:r>
            <a:r>
              <a:rPr lang="fr-CH" dirty="0"/>
              <a:t>, </a:t>
            </a:r>
            <a:r>
              <a:rPr lang="fr-CH" dirty="0" err="1"/>
              <a:t>irreversible</a:t>
            </a:r>
            <a:r>
              <a:rPr lang="fr-CH" dirty="0"/>
              <a:t> and </a:t>
            </a:r>
            <a:r>
              <a:rPr lang="fr-CH" dirty="0" err="1"/>
              <a:t>unfavourable</a:t>
            </a:r>
            <a:r>
              <a:rPr lang="fr-CH" dirty="0"/>
              <a:t> </a:t>
            </a:r>
            <a:r>
              <a:rPr lang="fr-CH" dirty="0" err="1"/>
              <a:t>isotherms</a:t>
            </a:r>
            <a:endParaRPr lang="fr-CH" dirty="0"/>
          </a:p>
          <a:p>
            <a:r>
              <a:rPr lang="fr-CH" dirty="0" err="1"/>
              <a:t>Problems</a:t>
            </a:r>
            <a:r>
              <a:rPr lang="fr-CH" dirty="0"/>
              <a:t>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solved</a:t>
            </a:r>
            <a:r>
              <a:rPr lang="fr-CH" dirty="0"/>
              <a:t> </a:t>
            </a:r>
            <a:r>
              <a:rPr lang="fr-CH" dirty="0" err="1"/>
              <a:t>mathematically</a:t>
            </a:r>
            <a:r>
              <a:rPr lang="fr-CH" dirty="0"/>
              <a:t> or </a:t>
            </a:r>
            <a:r>
              <a:rPr lang="fr-CH" dirty="0" err="1"/>
              <a:t>graphically</a:t>
            </a:r>
            <a:endParaRPr lang="fr-CH" dirty="0"/>
          </a:p>
          <a:p>
            <a:r>
              <a:rPr lang="fr-CH" dirty="0" err="1"/>
              <a:t>Kinetics</a:t>
            </a:r>
            <a:r>
              <a:rPr lang="fr-CH" dirty="0"/>
              <a:t>: </a:t>
            </a:r>
            <a:r>
              <a:rPr lang="fr-CH" dirty="0" err="1"/>
              <a:t>mostly</a:t>
            </a:r>
            <a:r>
              <a:rPr lang="fr-CH" dirty="0"/>
              <a:t> </a:t>
            </a:r>
            <a:r>
              <a:rPr lang="fr-CH" dirty="0" err="1"/>
              <a:t>empirical</a:t>
            </a:r>
            <a:r>
              <a:rPr lang="fr-CH" dirty="0"/>
              <a:t> </a:t>
            </a:r>
            <a:r>
              <a:rPr lang="fr-CH" dirty="0" err="1"/>
              <a:t>models</a:t>
            </a:r>
            <a:r>
              <a:rPr lang="fr-CH" dirty="0"/>
              <a:t> (pseudo 1</a:t>
            </a:r>
            <a:r>
              <a:rPr lang="fr-CH" baseline="30000" dirty="0"/>
              <a:t>st</a:t>
            </a:r>
            <a:r>
              <a:rPr lang="fr-CH" dirty="0"/>
              <a:t> or 2</a:t>
            </a:r>
            <a:r>
              <a:rPr lang="fr-CH" baseline="30000" dirty="0"/>
              <a:t>nd</a:t>
            </a:r>
            <a:r>
              <a:rPr lang="fr-CH" dirty="0"/>
              <a:t> </a:t>
            </a:r>
            <a:r>
              <a:rPr lang="fr-CH" dirty="0" err="1"/>
              <a:t>order</a:t>
            </a:r>
            <a:r>
              <a:rPr lang="fr-CH" dirty="0"/>
              <a:t>), but can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treated</a:t>
            </a:r>
            <a:r>
              <a:rPr lang="fr-CH" dirty="0"/>
              <a:t> </a:t>
            </a:r>
            <a:r>
              <a:rPr lang="fr-CH" dirty="0" err="1"/>
              <a:t>rigorously</a:t>
            </a:r>
            <a:r>
              <a:rPr lang="fr-CH" dirty="0"/>
              <a:t> (mass </a:t>
            </a:r>
            <a:r>
              <a:rPr lang="fr-CH" dirty="0" err="1"/>
              <a:t>transfer</a:t>
            </a:r>
            <a:r>
              <a:rPr lang="fr-CH" dirty="0"/>
              <a:t> and diffusion coefficients)</a:t>
            </a:r>
          </a:p>
          <a:p>
            <a:r>
              <a:rPr lang="fr-CH" dirty="0" err="1"/>
              <a:t>Fixed</a:t>
            </a:r>
            <a:r>
              <a:rPr lang="fr-CH" dirty="0"/>
              <a:t> </a:t>
            </a:r>
            <a:r>
              <a:rPr lang="fr-CH" dirty="0" err="1"/>
              <a:t>bed</a:t>
            </a:r>
            <a:r>
              <a:rPr lang="fr-CH" dirty="0"/>
              <a:t> adsorption: mass </a:t>
            </a:r>
            <a:r>
              <a:rPr lang="fr-CH" dirty="0" err="1"/>
              <a:t>transfer</a:t>
            </a:r>
            <a:r>
              <a:rPr lang="fr-CH" dirty="0"/>
              <a:t> zone (MTZ), </a:t>
            </a:r>
            <a:r>
              <a:rPr lang="fr-CH" dirty="0" err="1"/>
              <a:t>breakthrough</a:t>
            </a:r>
            <a:r>
              <a:rPr lang="fr-CH" dirty="0"/>
              <a:t> </a:t>
            </a:r>
            <a:r>
              <a:rPr lang="fr-CH" dirty="0" err="1"/>
              <a:t>curves</a:t>
            </a:r>
            <a:r>
              <a:rPr lang="fr-CH" dirty="0"/>
              <a:t>, </a:t>
            </a:r>
            <a:r>
              <a:rPr lang="fr-CH" dirty="0" err="1"/>
              <a:t>static</a:t>
            </a:r>
            <a:r>
              <a:rPr lang="fr-CH" dirty="0"/>
              <a:t> and </a:t>
            </a:r>
            <a:r>
              <a:rPr lang="fr-CH" dirty="0" err="1"/>
              <a:t>dynamic</a:t>
            </a:r>
            <a:r>
              <a:rPr lang="fr-CH" dirty="0"/>
              <a:t> adsorption </a:t>
            </a:r>
            <a:r>
              <a:rPr lang="fr-CH" dirty="0" err="1"/>
              <a:t>capacities</a:t>
            </a:r>
            <a:endParaRPr lang="fr-CH" dirty="0"/>
          </a:p>
          <a:p>
            <a:r>
              <a:rPr lang="fr-CH" dirty="0" err="1"/>
              <a:t>Empirical</a:t>
            </a:r>
            <a:r>
              <a:rPr lang="fr-CH" dirty="0"/>
              <a:t> </a:t>
            </a:r>
            <a:r>
              <a:rPr lang="fr-CH" dirty="0" err="1"/>
              <a:t>models</a:t>
            </a:r>
            <a:r>
              <a:rPr lang="fr-CH" dirty="0"/>
              <a:t> for </a:t>
            </a:r>
            <a:r>
              <a:rPr lang="fr-CH" dirty="0" err="1"/>
              <a:t>breakthrough</a:t>
            </a:r>
            <a:r>
              <a:rPr lang="fr-CH" dirty="0"/>
              <a:t> </a:t>
            </a:r>
            <a:r>
              <a:rPr lang="fr-CH" dirty="0" err="1"/>
              <a:t>curves</a:t>
            </a:r>
            <a:r>
              <a:rPr lang="fr-CH" dirty="0"/>
              <a:t> (</a:t>
            </a:r>
            <a:r>
              <a:rPr lang="fr-CH" dirty="0" err="1"/>
              <a:t>Bohart</a:t>
            </a:r>
            <a:r>
              <a:rPr lang="fr-CH" dirty="0"/>
              <a:t> Adams, Thomas)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6" name="Image 5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ABE63767-88F3-2FA3-A684-368A636FB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79" y="4640329"/>
            <a:ext cx="4295800" cy="1740999"/>
          </a:xfrm>
          <a:prstGeom prst="rect">
            <a:avLst/>
          </a:prstGeom>
        </p:spPr>
      </p:pic>
      <p:pic>
        <p:nvPicPr>
          <p:cNvPr id="8" name="Image 7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EEA3F5EC-683C-C8B8-DE20-93DD3077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400256" y="1687438"/>
            <a:ext cx="3248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8" y="53752"/>
            <a:ext cx="10972800" cy="1143000"/>
          </a:xfrm>
        </p:spPr>
        <p:txBody>
          <a:bodyPr/>
          <a:lstStyle/>
          <a:p>
            <a:r>
              <a:rPr lang="fr-CH" dirty="0" err="1"/>
              <a:t>Chromatography</a:t>
            </a:r>
            <a:r>
              <a:rPr lang="fr-CH" dirty="0"/>
              <a:t> … </a:t>
            </a:r>
            <a:r>
              <a:rPr lang="fr-CH" dirty="0" err="1"/>
              <a:t>well</a:t>
            </a:r>
            <a:r>
              <a:rPr lang="fr-CH" dirty="0"/>
              <a:t>, </a:t>
            </a:r>
            <a:r>
              <a:rPr lang="fr-CH" b="1" dirty="0" err="1"/>
              <a:t>preparative</a:t>
            </a:r>
            <a:r>
              <a:rPr lang="fr-CH" dirty="0"/>
              <a:t> </a:t>
            </a:r>
            <a:r>
              <a:rPr lang="fr-CH" dirty="0" err="1"/>
              <a:t>chromatography</a:t>
            </a:r>
            <a:r>
              <a:rPr lang="fr-CH" dirty="0"/>
              <a:t>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0" y="1412776"/>
            <a:ext cx="7430616" cy="5112568"/>
          </a:xfrm>
        </p:spPr>
        <p:txBody>
          <a:bodyPr>
            <a:normAutofit fontScale="85000" lnSpcReduction="10000"/>
          </a:bodyPr>
          <a:lstStyle/>
          <a:p>
            <a:r>
              <a:rPr lang="fr-CH" dirty="0" err="1"/>
              <a:t>Principle</a:t>
            </a:r>
            <a:r>
              <a:rPr lang="fr-CH" dirty="0"/>
              <a:t> of </a:t>
            </a:r>
            <a:r>
              <a:rPr lang="fr-CH" dirty="0" err="1"/>
              <a:t>bind</a:t>
            </a:r>
            <a:r>
              <a:rPr lang="fr-CH" dirty="0"/>
              <a:t>/</a:t>
            </a:r>
            <a:r>
              <a:rPr lang="fr-CH" dirty="0" err="1"/>
              <a:t>elute</a:t>
            </a:r>
            <a:r>
              <a:rPr lang="fr-CH" dirty="0"/>
              <a:t> vs </a:t>
            </a:r>
            <a:r>
              <a:rPr lang="fr-CH" dirty="0" err="1"/>
              <a:t>isocratic</a:t>
            </a:r>
            <a:r>
              <a:rPr lang="fr-CH" dirty="0"/>
              <a:t> </a:t>
            </a:r>
            <a:r>
              <a:rPr lang="fr-CH" dirty="0" err="1"/>
              <a:t>elution</a:t>
            </a:r>
            <a:r>
              <a:rPr lang="fr-CH" dirty="0"/>
              <a:t> </a:t>
            </a:r>
            <a:r>
              <a:rPr lang="fr-CH" dirty="0" err="1"/>
              <a:t>chromatography</a:t>
            </a:r>
            <a:endParaRPr lang="fr-CH" dirty="0"/>
          </a:p>
          <a:p>
            <a:r>
              <a:rPr lang="fr-CH" dirty="0"/>
              <a:t>Components of a </a:t>
            </a:r>
            <a:r>
              <a:rPr lang="fr-CH" dirty="0" err="1"/>
              <a:t>chromatography</a:t>
            </a:r>
            <a:r>
              <a:rPr lang="fr-CH" dirty="0"/>
              <a:t> </a:t>
            </a:r>
            <a:r>
              <a:rPr lang="fr-CH" dirty="0" err="1"/>
              <a:t>equipment</a:t>
            </a:r>
            <a:endParaRPr lang="fr-CH" dirty="0"/>
          </a:p>
          <a:p>
            <a:r>
              <a:rPr lang="fr-CH" dirty="0"/>
              <a:t>Analytics &amp; </a:t>
            </a:r>
            <a:r>
              <a:rPr lang="fr-CH" dirty="0" err="1"/>
              <a:t>detection</a:t>
            </a:r>
            <a:r>
              <a:rPr lang="fr-CH" dirty="0"/>
              <a:t>: </a:t>
            </a:r>
            <a:r>
              <a:rPr lang="fr-CH" dirty="0" err="1"/>
              <a:t>generic</a:t>
            </a:r>
            <a:r>
              <a:rPr lang="fr-CH" dirty="0"/>
              <a:t> and </a:t>
            </a:r>
            <a:r>
              <a:rPr lang="fr-CH" dirty="0" err="1"/>
              <a:t>specific</a:t>
            </a:r>
            <a:r>
              <a:rPr lang="fr-CH" dirty="0"/>
              <a:t> </a:t>
            </a:r>
            <a:r>
              <a:rPr lang="fr-CH" dirty="0" err="1"/>
              <a:t>measurements</a:t>
            </a:r>
            <a:endParaRPr lang="fr-CH" dirty="0"/>
          </a:p>
          <a:p>
            <a:r>
              <a:rPr lang="fr-CH" dirty="0" err="1"/>
              <a:t>Properties</a:t>
            </a:r>
            <a:r>
              <a:rPr lang="fr-CH" dirty="0"/>
              <a:t> of </a:t>
            </a:r>
            <a:r>
              <a:rPr lang="fr-CH" dirty="0" err="1"/>
              <a:t>chromatograms</a:t>
            </a:r>
            <a:r>
              <a:rPr lang="fr-CH" dirty="0"/>
              <a:t> &amp; </a:t>
            </a:r>
            <a:r>
              <a:rPr lang="fr-CH" dirty="0" err="1"/>
              <a:t>peaks</a:t>
            </a:r>
            <a:r>
              <a:rPr lang="fr-CH" dirty="0"/>
              <a:t>: </a:t>
            </a:r>
            <a:r>
              <a:rPr lang="fr-CH" dirty="0" err="1"/>
              <a:t>retention</a:t>
            </a:r>
            <a:r>
              <a:rPr lang="fr-CH" dirty="0"/>
              <a:t> times,  </a:t>
            </a:r>
            <a:r>
              <a:rPr lang="fr-CH" dirty="0" err="1"/>
              <a:t>resolution</a:t>
            </a:r>
            <a:r>
              <a:rPr lang="fr-CH" dirty="0"/>
              <a:t>, </a:t>
            </a:r>
            <a:r>
              <a:rPr lang="fr-CH" dirty="0" err="1"/>
              <a:t>number</a:t>
            </a:r>
            <a:r>
              <a:rPr lang="fr-CH" dirty="0"/>
              <a:t> of plates, HETP, </a:t>
            </a:r>
            <a:r>
              <a:rPr lang="fr-CH" dirty="0" err="1"/>
              <a:t>peak</a:t>
            </a:r>
            <a:r>
              <a:rPr lang="fr-CH" dirty="0"/>
              <a:t> </a:t>
            </a:r>
            <a:r>
              <a:rPr lang="fr-CH" dirty="0" err="1"/>
              <a:t>symmetry</a:t>
            </a:r>
            <a:endParaRPr lang="fr-CH" dirty="0"/>
          </a:p>
          <a:p>
            <a:r>
              <a:rPr lang="fr-CH" dirty="0"/>
              <a:t>The van </a:t>
            </a:r>
            <a:r>
              <a:rPr lang="fr-CH" dirty="0" err="1"/>
              <a:t>Deemter</a:t>
            </a:r>
            <a:r>
              <a:rPr lang="fr-CH" dirty="0"/>
              <a:t> </a:t>
            </a:r>
            <a:r>
              <a:rPr lang="fr-CH" dirty="0" err="1"/>
              <a:t>equation</a:t>
            </a:r>
            <a:r>
              <a:rPr lang="fr-CH" dirty="0"/>
              <a:t> (</a:t>
            </a:r>
            <a:r>
              <a:rPr lang="fr-CH" dirty="0" err="1"/>
              <a:t>parameters</a:t>
            </a:r>
            <a:r>
              <a:rPr lang="fr-CH" dirty="0"/>
              <a:t> A, B, C): influence of </a:t>
            </a:r>
            <a:r>
              <a:rPr lang="fr-CH" dirty="0" err="1"/>
              <a:t>chromatography</a:t>
            </a:r>
            <a:r>
              <a:rPr lang="fr-CH" dirty="0"/>
              <a:t> </a:t>
            </a:r>
            <a:r>
              <a:rPr lang="fr-CH" dirty="0" err="1"/>
              <a:t>particle</a:t>
            </a:r>
            <a:r>
              <a:rPr lang="fr-CH" dirty="0"/>
              <a:t> size, </a:t>
            </a:r>
            <a:r>
              <a:rPr lang="fr-CH" dirty="0" err="1"/>
              <a:t>molecule</a:t>
            </a:r>
            <a:r>
              <a:rPr lang="fr-CH" dirty="0"/>
              <a:t> size, optimal </a:t>
            </a:r>
            <a:r>
              <a:rPr lang="fr-CH" dirty="0" err="1"/>
              <a:t>liquid</a:t>
            </a:r>
            <a:r>
              <a:rPr lang="fr-CH" dirty="0"/>
              <a:t> </a:t>
            </a:r>
            <a:r>
              <a:rPr lang="fr-CH" dirty="0" err="1"/>
              <a:t>velocity</a:t>
            </a:r>
            <a:r>
              <a:rPr lang="fr-CH" dirty="0"/>
              <a:t>/flow rate</a:t>
            </a:r>
          </a:p>
          <a:p>
            <a:r>
              <a:rPr lang="fr-CH" dirty="0"/>
              <a:t>Size Exclusion, Ion Exchange (anion, cation), </a:t>
            </a:r>
            <a:r>
              <a:rPr lang="fr-CH" dirty="0" err="1"/>
              <a:t>Hydrophobic</a:t>
            </a:r>
            <a:r>
              <a:rPr lang="fr-CH" dirty="0"/>
              <a:t> Interaction, Reverse Phase, </a:t>
            </a:r>
            <a:r>
              <a:rPr lang="fr-CH" dirty="0" err="1"/>
              <a:t>Affinity</a:t>
            </a:r>
            <a:r>
              <a:rPr lang="fr-CH" dirty="0"/>
              <a:t> </a:t>
            </a:r>
            <a:r>
              <a:rPr lang="fr-CH" dirty="0" err="1"/>
              <a:t>chromatography</a:t>
            </a:r>
            <a:endParaRPr lang="fr-CH" dirty="0"/>
          </a:p>
          <a:p>
            <a:r>
              <a:rPr lang="fr-CH" dirty="0"/>
              <a:t>Scale-up of </a:t>
            </a:r>
            <a:r>
              <a:rPr lang="fr-CH" dirty="0" err="1"/>
              <a:t>chromatography</a:t>
            </a:r>
            <a:r>
              <a:rPr lang="fr-CH" dirty="0"/>
              <a:t> </a:t>
            </a:r>
            <a:r>
              <a:rPr lang="fr-CH" dirty="0" err="1"/>
              <a:t>achieved</a:t>
            </a:r>
            <a:r>
              <a:rPr lang="fr-CH" dirty="0"/>
              <a:t> by </a:t>
            </a:r>
            <a:r>
              <a:rPr lang="fr-CH" dirty="0" err="1"/>
              <a:t>enlarging</a:t>
            </a:r>
            <a:r>
              <a:rPr lang="fr-CH" dirty="0"/>
              <a:t> </a:t>
            </a:r>
            <a:r>
              <a:rPr lang="fr-CH" dirty="0" err="1"/>
              <a:t>column</a:t>
            </a:r>
            <a:r>
              <a:rPr lang="fr-CH" dirty="0"/>
              <a:t> </a:t>
            </a:r>
            <a:r>
              <a:rPr lang="fr-CH" dirty="0" err="1"/>
              <a:t>diameter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178-FE87-4B01-9557-EFEED41D9241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6" name="Image 5" descr="Une image contenant bouteille, machine, Instrument scientifique, microscope&#10;&#10;Le contenu généré par l’IA peut être incorrect.">
            <a:extLst>
              <a:ext uri="{FF2B5EF4-FFF2-40B4-BE49-F238E27FC236}">
                <a16:creationId xmlns:a16="http://schemas.microsoft.com/office/drawing/2014/main" id="{75DF7D94-BF42-2E8D-A4F1-326ED22C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61" y="1703656"/>
            <a:ext cx="4237691" cy="42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0977"/>
      </p:ext>
    </p:extLst>
  </p:cSld>
  <p:clrMapOvr>
    <a:masterClrMapping/>
  </p:clrMapOvr>
</p:sld>
</file>

<file path=ppt/theme/theme1.xml><?xml version="1.0" encoding="utf-8"?>
<a:theme xmlns:a="http://schemas.openxmlformats.org/drawingml/2006/main" name="EPFL DSP 2 L_S Sepa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 DSP 2 L_S Separation</Template>
  <TotalTime>0</TotalTime>
  <Words>1116</Words>
  <Application>Microsoft Office PowerPoint</Application>
  <PresentationFormat>Grand écran</PresentationFormat>
  <Paragraphs>99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Symbol</vt:lpstr>
      <vt:lpstr>Wingdings</vt:lpstr>
      <vt:lpstr>EPFL DSP 2 L_S Separation</vt:lpstr>
      <vt:lpstr>Module ChE 311 Biochemical Engineering</vt:lpstr>
      <vt:lpstr>Introduction</vt:lpstr>
      <vt:lpstr>Sedimentation</vt:lpstr>
      <vt:lpstr>Centrifugation</vt:lpstr>
      <vt:lpstr>Filtration</vt:lpstr>
      <vt:lpstr>Cell lysis</vt:lpstr>
      <vt:lpstr>Precipitation</vt:lpstr>
      <vt:lpstr>Adsorption</vt:lpstr>
      <vt:lpstr>Chromatography … well, preparative chromatography !!!</vt:lpstr>
      <vt:lpstr>Membrane Techniques</vt:lpstr>
    </vt:vector>
  </TitlesOfParts>
  <Company>HES-SO // Valais -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EPFL minor in Biotechnology</dc:title>
  <dc:creator>Administrator</dc:creator>
  <cp:lastModifiedBy>Crelier Simon</cp:lastModifiedBy>
  <cp:revision>148</cp:revision>
  <dcterms:created xsi:type="dcterms:W3CDTF">2012-03-26T14:54:26Z</dcterms:created>
  <dcterms:modified xsi:type="dcterms:W3CDTF">2025-06-11T07:08:21Z</dcterms:modified>
</cp:coreProperties>
</file>